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5"/>
    <p:sldMasterId id="2147483649" r:id="rId6"/>
    <p:sldMasterId id="2147483688" r:id="rId7"/>
  </p:sldMasterIdLst>
  <p:notesMasterIdLst>
    <p:notesMasterId r:id="rId30"/>
  </p:notesMasterIdLst>
  <p:handoutMasterIdLst>
    <p:handoutMasterId r:id="rId31"/>
  </p:handoutMasterIdLst>
  <p:sldIdLst>
    <p:sldId id="269" r:id="rId8"/>
    <p:sldId id="485" r:id="rId9"/>
    <p:sldId id="473" r:id="rId10"/>
    <p:sldId id="495" r:id="rId11"/>
    <p:sldId id="512" r:id="rId12"/>
    <p:sldId id="506" r:id="rId13"/>
    <p:sldId id="507" r:id="rId14"/>
    <p:sldId id="508" r:id="rId15"/>
    <p:sldId id="509" r:id="rId16"/>
    <p:sldId id="494" r:id="rId17"/>
    <p:sldId id="437" r:id="rId18"/>
    <p:sldId id="483" r:id="rId19"/>
    <p:sldId id="505" r:id="rId20"/>
    <p:sldId id="442" r:id="rId21"/>
    <p:sldId id="487" r:id="rId22"/>
    <p:sldId id="490" r:id="rId23"/>
    <p:sldId id="492" r:id="rId24"/>
    <p:sldId id="510" r:id="rId25"/>
    <p:sldId id="511" r:id="rId26"/>
    <p:sldId id="478" r:id="rId27"/>
    <p:sldId id="386" r:id="rId28"/>
    <p:sldId id="471" r:id="rId29"/>
  </p:sldIdLst>
  <p:sldSz cx="9144000" cy="6858000" type="screen4x3"/>
  <p:notesSz cx="7053263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ug Kesser" initials="DOK" lastIdx="37" clrIdx="0"/>
  <p:cmAuthor id="1" name="Robert Ehrlich" initials="Bob_E" lastIdx="2" clrIdx="1"/>
  <p:cmAuthor id="2" name="Corporate User" initials="CU" lastIdx="1" clrIdx="2"/>
  <p:cmAuthor id="3" name="Doug Kesser" initials="DK" lastIdx="14" clrIdx="3"/>
  <p:cmAuthor id="4" name="Margaret McGuire" initials="MM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3F72"/>
    <a:srgbClr val="002F56"/>
    <a:srgbClr val="F7CF09"/>
    <a:srgbClr val="5E1D10"/>
    <a:srgbClr val="4D4D4D"/>
    <a:srgbClr val="B0AC00"/>
    <a:srgbClr val="D5E1E7"/>
    <a:srgbClr val="FFCC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842" autoAdjust="0"/>
  </p:normalViewPr>
  <p:slideViewPr>
    <p:cSldViewPr snapToGrid="0">
      <p:cViewPr varScale="1">
        <p:scale>
          <a:sx n="66" d="100"/>
          <a:sy n="66" d="100"/>
        </p:scale>
        <p:origin x="-1284" y="-114"/>
      </p:cViewPr>
      <p:guideLst>
        <p:guide orient="horz" pos="216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0"/>
    </p:cViewPr>
  </p:sorterViewPr>
  <p:notesViewPr>
    <p:cSldViewPr snapToGrid="0">
      <p:cViewPr varScale="1">
        <p:scale>
          <a:sx n="66" d="100"/>
          <a:sy n="66" d="100"/>
        </p:scale>
        <p:origin x="-3258" y="-96"/>
      </p:cViewPr>
      <p:guideLst>
        <p:guide orient="horz" pos="2932"/>
        <p:guide pos="222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5218" y="1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030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5218" y="8842030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69B421-5CAE-48D9-8F01-977D48241AC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148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56414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8" y="1"/>
            <a:ext cx="3056414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C5C9318-25F2-49FF-BF47-482D414C4576}" type="datetimeFigureOut">
              <a:rPr lang="en-US" smtClean="0"/>
              <a:pPr/>
              <a:t>11/22/2013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4"/>
            <a:ext cx="564261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8" y="8842030"/>
            <a:ext cx="3056414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F09C673-1B7B-4FCE-911A-0672269556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526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Flexible and Robust Solution</a:t>
            </a:r>
          </a:p>
          <a:p>
            <a:pPr lvl="1"/>
            <a:r>
              <a:rPr lang="en-US" sz="1800" dirty="0" smtClean="0"/>
              <a:t>Multiple Delivery Options to the Public Safety Answering Point (PSAP)</a:t>
            </a:r>
          </a:p>
          <a:p>
            <a:r>
              <a:rPr lang="en-US" sz="2400" dirty="0" smtClean="0"/>
              <a:t>Real-Life Deployment Experience </a:t>
            </a:r>
          </a:p>
          <a:p>
            <a:pPr lvl="1"/>
            <a:r>
              <a:rPr lang="en-US" sz="1800" dirty="0" smtClean="0"/>
              <a:t>PSAP On-Boarding</a:t>
            </a:r>
          </a:p>
          <a:p>
            <a:pPr lvl="1"/>
            <a:r>
              <a:rPr lang="en-US" sz="1800" dirty="0" smtClean="0"/>
              <a:t>Carrier On-Boarding</a:t>
            </a:r>
          </a:p>
          <a:p>
            <a:r>
              <a:rPr lang="en-US" sz="2400" dirty="0" smtClean="0"/>
              <a:t>Willing and Able to Support California’s Pilot and Production Needs</a:t>
            </a:r>
          </a:p>
          <a:p>
            <a:r>
              <a:rPr lang="en-US" sz="2400" dirty="0" smtClean="0"/>
              <a:t>Recommend Three Pilots</a:t>
            </a:r>
          </a:p>
          <a:p>
            <a:pPr lvl="1"/>
            <a:r>
              <a:rPr lang="en-US" sz="1800" dirty="0" smtClean="0"/>
              <a:t>Two Varieties of TTY</a:t>
            </a:r>
          </a:p>
          <a:p>
            <a:pPr lvl="1"/>
            <a:r>
              <a:rPr lang="en-US" sz="1800" dirty="0" smtClean="0"/>
              <a:t>Web Services Interface (GEM911™)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9C673-1B7B-4FCE-911A-06722695566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82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Robin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Deployments of SMS to 9-1-1 by the carrier are not linked to PSAP deployment timelines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Carriers deploy market by market, &amp; national rollout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PSAP deployment by State / County / Jurisdiction / PSAP based individual plans by request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Matched geographic deployment requires a high level of coordination with timing &amp; resource issues.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ATIS J-STD-110 promotes a standards based architecture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TCC deployed by the carrier toward the PSAP must support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3 types of downstream messaging</a:t>
            </a:r>
          </a:p>
          <a:p>
            <a:pPr lvl="2">
              <a:spcBef>
                <a:spcPct val="0"/>
              </a:spcBef>
            </a:pPr>
            <a:r>
              <a:rPr lang="en-US" dirty="0" smtClean="0"/>
              <a:t>TTY</a:t>
            </a:r>
          </a:p>
          <a:p>
            <a:pPr lvl="2">
              <a:spcBef>
                <a:spcPct val="0"/>
              </a:spcBef>
            </a:pPr>
            <a:r>
              <a:rPr lang="en-US" dirty="0" smtClean="0"/>
              <a:t>Web Services (HTTPS Client/Server)</a:t>
            </a:r>
          </a:p>
          <a:p>
            <a:pPr lvl="2">
              <a:spcBef>
                <a:spcPct val="0"/>
              </a:spcBef>
            </a:pPr>
            <a:r>
              <a:rPr lang="en-US" dirty="0" smtClean="0"/>
              <a:t>i3 ESInet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Individual links (x2 if redundant) = to number of PSAPs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62B15E-3A9C-481B-A48D-C1EB9B9964F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Robin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ATIS J-STD-110 Supports Origination Provider TCC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Requirement for each carrier to operate or integrate with a TCC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Examples show single TCC architecture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Network design challenges with a single TCC</a:t>
            </a:r>
          </a:p>
          <a:p>
            <a:pPr lvl="2">
              <a:spcBef>
                <a:spcPct val="0"/>
              </a:spcBef>
            </a:pPr>
            <a:r>
              <a:rPr lang="en-US" dirty="0" smtClean="0"/>
              <a:t>Carrier operated TCC leads to a large number of direct PSAP links</a:t>
            </a:r>
          </a:p>
          <a:p>
            <a:pPr lvl="2">
              <a:spcBef>
                <a:spcPct val="0"/>
              </a:spcBef>
            </a:pPr>
            <a:r>
              <a:rPr lang="en-US" dirty="0" smtClean="0"/>
              <a:t>Jurisdiction operated TCC doesn’t work</a:t>
            </a:r>
          </a:p>
          <a:p>
            <a:pPr lvl="3">
              <a:spcBef>
                <a:spcPct val="0"/>
              </a:spcBef>
            </a:pPr>
            <a:r>
              <a:rPr lang="en-US" dirty="0" smtClean="0"/>
              <a:t>Repeated Deployments – Continuous carrier integration required as PSAPs all over the US request SMS to 9-1-1 service</a:t>
            </a:r>
          </a:p>
          <a:p>
            <a:pPr lvl="3">
              <a:spcBef>
                <a:spcPct val="0"/>
              </a:spcBef>
            </a:pPr>
            <a:r>
              <a:rPr lang="en-US" dirty="0" smtClean="0"/>
              <a:t>Requires re-integration at each PSAP for each new carrier that brings up SMS to 9-1-1 service</a:t>
            </a:r>
          </a:p>
          <a:p>
            <a:pPr lvl="2">
              <a:spcBef>
                <a:spcPct val="0"/>
              </a:spcBef>
            </a:pPr>
            <a:r>
              <a:rPr lang="en-US" dirty="0" smtClean="0"/>
              <a:t>Numbers of circuit connections to all 6000+ PSAPs becomes immensely staggering - an exercise in circuit multiplication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9BC8E1-971E-4E74-B9C6-36395B3AB69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TCS proposes “symmetric” TCC architecture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TCS introduces EMInet, a combination messaging architecture that merges specifically defined TCC functions</a:t>
            </a:r>
          </a:p>
          <a:p>
            <a:pPr lvl="2">
              <a:spcBef>
                <a:spcPct val="0"/>
              </a:spcBef>
            </a:pPr>
            <a:r>
              <a:rPr lang="en-US" dirty="0" smtClean="0"/>
              <a:t>EMedia Aggregation Gateway</a:t>
            </a:r>
          </a:p>
          <a:p>
            <a:pPr lvl="2">
              <a:spcBef>
                <a:spcPct val="0"/>
              </a:spcBef>
            </a:pPr>
            <a:r>
              <a:rPr lang="en-US" dirty="0" smtClean="0"/>
              <a:t>EMedia Distribution Server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Carrier TCC and PSAP TCC work together for efficiency</a:t>
            </a:r>
          </a:p>
          <a:p>
            <a:pPr lvl="2">
              <a:spcBef>
                <a:spcPct val="0"/>
              </a:spcBef>
            </a:pPr>
            <a:r>
              <a:rPr lang="en-US" dirty="0" smtClean="0"/>
              <a:t>EMedia Aggregation Gateway is a carrier operated TCC that handles incoming SMS messages</a:t>
            </a:r>
          </a:p>
          <a:p>
            <a:pPr lvl="2">
              <a:spcBef>
                <a:spcPct val="0"/>
              </a:spcBef>
            </a:pPr>
            <a:r>
              <a:rPr lang="en-US" dirty="0" smtClean="0"/>
              <a:t>EMedia Distribution Server is a PSAP operated TCC that delivers text messages over the appropriate protocol to the PSAP</a:t>
            </a:r>
          </a:p>
          <a:p>
            <a:pPr lvl="2">
              <a:spcBef>
                <a:spcPct val="0"/>
              </a:spcBef>
            </a:pPr>
            <a:r>
              <a:rPr lang="en-US" dirty="0" smtClean="0"/>
              <a:t>EMedia elements inter-communicate using standard SIP/MSRP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Reduces deployment hassles</a:t>
            </a:r>
          </a:p>
          <a:p>
            <a:pPr lvl="2">
              <a:spcBef>
                <a:spcPct val="0"/>
              </a:spcBef>
            </a:pPr>
            <a:r>
              <a:rPr lang="en-US" dirty="0" smtClean="0"/>
              <a:t>Carrier deployment of EMedia Aggregation Gateway integrates directly with one or more regionally deployed EMedia Distribution Server(s)</a:t>
            </a:r>
          </a:p>
          <a:p>
            <a:pPr lvl="2">
              <a:spcBef>
                <a:spcPct val="0"/>
              </a:spcBef>
            </a:pPr>
            <a:r>
              <a:rPr lang="en-US" dirty="0" smtClean="0"/>
              <a:t>Reduces interconnection (circuit) costs</a:t>
            </a: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84B9E5-89DE-43AE-B889-BA18BCFE58E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C80DC-ECB3-4E1A-B8CB-70ADC9268D02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ctrTitle"/>
          </p:nvPr>
        </p:nvSpPr>
        <p:spPr bwMode="ltGray">
          <a:xfrm>
            <a:off x="685800" y="4649094"/>
            <a:ext cx="7772400" cy="990600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accent6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/>
          </p:nvPr>
        </p:nvSpPr>
        <p:spPr bwMode="ltGray">
          <a:xfrm>
            <a:off x="685800" y="5563494"/>
            <a:ext cx="7772400" cy="6858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accent6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white">
          <a:xfrm>
            <a:off x="685800" y="990600"/>
            <a:ext cx="6705600" cy="152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41211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1300" y="6276975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FCDC74B-C17A-4060-B7D7-830DC7CC92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13186" y="785308"/>
            <a:ext cx="6960198" cy="419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1300" y="6276975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FCDC74B-C17A-4060-B7D7-830DC7CC92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94852" y="796066"/>
            <a:ext cx="7164593" cy="645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152400"/>
            <a:ext cx="6940475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1143000"/>
            <a:ext cx="6940475" cy="510540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1300" y="6276975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FCDC74B-C17A-4060-B7D7-830DC7CC92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5" descr="line shadow divi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7569" y="1040803"/>
            <a:ext cx="6422317" cy="70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Right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6940475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6940475" cy="510540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1300" y="6276975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FCDC74B-C17A-4060-B7D7-830DC7CC92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DC74B-C17A-4060-B7D7-830DC7CC92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95525"/>
            <a:ext cx="62880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795338"/>
            <a:ext cx="62880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1300" y="6276975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FCDC74B-C17A-4060-B7D7-830DC7CC92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line shadow divider_reverse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43492" y="5571640"/>
            <a:ext cx="6562164" cy="72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52600"/>
            <a:ext cx="3200400" cy="4343400"/>
          </a:xfrm>
        </p:spPr>
        <p:txBody>
          <a:bodyPr/>
          <a:lstStyle>
            <a:lvl1pPr>
              <a:defRPr sz="2800">
                <a:solidFill>
                  <a:schemeClr val="accent6">
                    <a:lumMod val="10000"/>
                  </a:schemeClr>
                </a:solidFill>
              </a:defRPr>
            </a:lvl1pPr>
            <a:lvl2pPr>
              <a:defRPr sz="2400">
                <a:solidFill>
                  <a:schemeClr val="accent6">
                    <a:lumMod val="1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10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10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1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752600"/>
            <a:ext cx="3200400" cy="4343400"/>
          </a:xfrm>
        </p:spPr>
        <p:txBody>
          <a:bodyPr/>
          <a:lstStyle>
            <a:lvl1pPr>
              <a:defRPr sz="2800">
                <a:solidFill>
                  <a:schemeClr val="accent6">
                    <a:lumMod val="10000"/>
                  </a:schemeClr>
                </a:solidFill>
              </a:defRPr>
            </a:lvl1pPr>
            <a:lvl2pPr>
              <a:defRPr sz="2400">
                <a:solidFill>
                  <a:schemeClr val="accent6">
                    <a:lumMod val="1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10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10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1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1300" y="6276975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FCDC74B-C17A-4060-B7D7-830DC7CC92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1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6553200" cy="4343400"/>
          </a:xfrm>
        </p:spPr>
        <p:txBody>
          <a:bodyPr/>
          <a:lstStyle>
            <a:lvl1pPr>
              <a:buFontTx/>
              <a:buNone/>
              <a:defRPr>
                <a:solidFill>
                  <a:schemeClr val="accent6">
                    <a:lumMod val="10000"/>
                  </a:schemeClr>
                </a:solidFill>
                <a:latin typeface="Tahoma" pitchFamily="34" charset="0"/>
                <a:cs typeface="Tahoma" pitchFamily="34" charset="0"/>
              </a:defRPr>
            </a:lvl1pPr>
            <a:lvl2pPr>
              <a:buFontTx/>
              <a:buNone/>
              <a:defRPr sz="1600">
                <a:solidFill>
                  <a:schemeClr val="accent6">
                    <a:lumMod val="10000"/>
                  </a:schemeClr>
                </a:solidFill>
                <a:latin typeface="Tahoma" pitchFamily="34" charset="0"/>
                <a:cs typeface="Tahoma" pitchFamily="34" charset="0"/>
              </a:defRPr>
            </a:lvl2pPr>
            <a:lvl3pPr>
              <a:buFontTx/>
              <a:buNone/>
              <a:defRPr sz="1600">
                <a:solidFill>
                  <a:schemeClr val="accent6">
                    <a:lumMod val="10000"/>
                  </a:schemeClr>
                </a:solidFill>
                <a:latin typeface="Tahoma" pitchFamily="34" charset="0"/>
                <a:cs typeface="Tahoma" pitchFamily="34" charset="0"/>
              </a:defRPr>
            </a:lvl3pPr>
            <a:lvl4pPr>
              <a:buFontTx/>
              <a:buNone/>
              <a:defRPr sz="1600">
                <a:solidFill>
                  <a:schemeClr val="accent6">
                    <a:lumMod val="10000"/>
                  </a:schemeClr>
                </a:solidFill>
                <a:latin typeface="Tahoma" pitchFamily="34" charset="0"/>
                <a:cs typeface="Tahoma" pitchFamily="34" charset="0"/>
              </a:defRPr>
            </a:lvl4pPr>
            <a:lvl5pPr>
              <a:buFontTx/>
              <a:buNone/>
              <a:defRPr sz="1600">
                <a:solidFill>
                  <a:schemeClr val="accent6">
                    <a:lumMod val="10000"/>
                  </a:schemeClr>
                </a:solidFill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1300" y="6276975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FCDC74B-C17A-4060-B7D7-830DC7CC92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DE19C3-2655-4429-8B50-AAE1C5D34C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 bwMode="ltGray">
          <a:xfrm>
            <a:off x="303012" y="6599238"/>
            <a:ext cx="3013075" cy="2000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Tahoma" pitchFamily="34" charset="0"/>
                <a:cs typeface="Tahoma" pitchFamily="34" charset="0"/>
              </a:rPr>
              <a:t>©</a:t>
            </a:r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Tahoma" pitchFamily="34" charset="0"/>
                <a:cs typeface="Tahoma" pitchFamily="34" charset="0"/>
              </a:rPr>
              <a:t>2013, 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Tahoma" pitchFamily="34" charset="0"/>
                <a:cs typeface="Tahoma" pitchFamily="34" charset="0"/>
              </a:rPr>
              <a:t>TeleCommunication Systems, Inc. (TCS</a:t>
            </a:r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Tahoma" pitchFamily="34" charset="0"/>
                <a:cs typeface="Tahoma" pitchFamily="34" charset="0"/>
              </a:rPr>
              <a:t>). Proprietary Level 2</a:t>
            </a:r>
            <a:endParaRPr lang="en-US" sz="700" dirty="0">
              <a:solidFill>
                <a:schemeClr val="bg1">
                  <a:lumMod val="6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8BD04-0033-476A-9F90-7389CCD7E6F7}" type="datetimeFigureOut">
              <a:rPr lang="en-US" smtClean="0"/>
              <a:pPr/>
              <a:t>11/22/2013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F1FAC-7450-49BB-8CF6-273E042C87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ltGray">
          <a:xfrm>
            <a:off x="303012" y="6599238"/>
            <a:ext cx="3013075" cy="2000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Tahoma" pitchFamily="34" charset="0"/>
                <a:cs typeface="Tahoma" pitchFamily="34" charset="0"/>
              </a:rPr>
              <a:t>©</a:t>
            </a:r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Tahoma" pitchFamily="34" charset="0"/>
                <a:cs typeface="Tahoma" pitchFamily="34" charset="0"/>
              </a:rPr>
              <a:t>2013, 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Tahoma" pitchFamily="34" charset="0"/>
                <a:cs typeface="Tahoma" pitchFamily="34" charset="0"/>
              </a:rPr>
              <a:t>TeleCommunication Systems, Inc. (TCS</a:t>
            </a:r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Tahoma" pitchFamily="34" charset="0"/>
                <a:cs typeface="Tahoma" pitchFamily="34" charset="0"/>
              </a:rPr>
              <a:t>). Proprietary Level 2</a:t>
            </a:r>
            <a:endParaRPr lang="en-US" sz="700" dirty="0">
              <a:solidFill>
                <a:schemeClr val="bg1">
                  <a:lumMod val="6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ine shadow divider.pn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817569" y="1040803"/>
            <a:ext cx="6422317" cy="70756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"/>
            <a:ext cx="655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143000"/>
            <a:ext cx="6553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Subtopics Go Here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</a:p>
          <a:p>
            <a:pPr lvl="3"/>
            <a:r>
              <a:rPr lang="en-US" dirty="0" smtClean="0"/>
              <a:t>Level 4</a:t>
            </a:r>
          </a:p>
          <a:p>
            <a:pPr lvl="4"/>
            <a:r>
              <a:rPr lang="en-US" dirty="0" smtClean="0"/>
              <a:t>Level 5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3048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04800" y="0"/>
            <a:ext cx="45719" cy="6858000"/>
          </a:xfrm>
          <a:prstGeom prst="rect">
            <a:avLst/>
          </a:prstGeom>
          <a:solidFill>
            <a:srgbClr val="F7CF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1300" y="6276975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FCDC74B-C17A-4060-B7D7-830DC7CC92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14" descr="TCS logo_square_June_2006 USE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8148676" y="6135872"/>
            <a:ext cx="690524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 userDrawn="1"/>
        </p:nvSpPr>
        <p:spPr bwMode="ltGray">
          <a:xfrm>
            <a:off x="303012" y="6599238"/>
            <a:ext cx="3013075" cy="2000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Tahoma" pitchFamily="34" charset="0"/>
                <a:cs typeface="Tahoma" pitchFamily="34" charset="0"/>
              </a:rPr>
              <a:t>©</a:t>
            </a:r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Tahoma" pitchFamily="34" charset="0"/>
                <a:cs typeface="Tahoma" pitchFamily="34" charset="0"/>
              </a:rPr>
              <a:t>2013, 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Tahoma" pitchFamily="34" charset="0"/>
                <a:cs typeface="Tahoma" pitchFamily="34" charset="0"/>
              </a:rPr>
              <a:t>TeleCommunication Systems, Inc. (TCS</a:t>
            </a:r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Tahoma" pitchFamily="34" charset="0"/>
                <a:cs typeface="Tahoma" pitchFamily="34" charset="0"/>
              </a:rPr>
              <a:t>). Proprietary Level 2</a:t>
            </a:r>
            <a:endParaRPr lang="en-US" sz="700" dirty="0">
              <a:solidFill>
                <a:schemeClr val="bg1">
                  <a:lumMod val="6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6" r:id="rId2"/>
    <p:sldLayoutId id="2147483661" r:id="rId3"/>
    <p:sldLayoutId id="2147483684" r:id="rId4"/>
    <p:sldLayoutId id="2147483652" r:id="rId5"/>
    <p:sldLayoutId id="2147483653" r:id="rId6"/>
    <p:sldLayoutId id="2147483655" r:id="rId7"/>
    <p:sldLayoutId id="2147483665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>
          <a:solidFill>
            <a:schemeClr val="accent6">
              <a:lumMod val="10000"/>
            </a:schemeClr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05000"/>
        <a:buFont typeface="Calibri" pitchFamily="34" charset="0"/>
        <a:buChar char="»"/>
        <a:defRPr sz="2800">
          <a:solidFill>
            <a:schemeClr val="accent6">
              <a:lumMod val="10000"/>
            </a:schemeClr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q"/>
        <a:defRPr sz="2400" baseline="0">
          <a:solidFill>
            <a:schemeClr val="accent6">
              <a:lumMod val="10000"/>
            </a:schemeClr>
          </a:solidFill>
          <a:latin typeface="Tahoma" pitchFamily="34" charset="0"/>
          <a:cs typeface="Tahom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aseline="0">
          <a:solidFill>
            <a:schemeClr val="accent6">
              <a:lumMod val="10000"/>
            </a:schemeClr>
          </a:solidFill>
          <a:latin typeface="Tahoma" pitchFamily="34" charset="0"/>
          <a:cs typeface="Tahom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6">
              <a:lumMod val="10000"/>
            </a:schemeClr>
          </a:solidFill>
          <a:latin typeface="Tahoma" pitchFamily="34" charset="0"/>
          <a:cs typeface="Tahom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6">
              <a:lumMod val="10000"/>
            </a:schemeClr>
          </a:solidFill>
          <a:latin typeface="Tahoma" pitchFamily="34" charset="0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TCS logo_square_June_2006 USE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8148676" y="6135872"/>
            <a:ext cx="690524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 userDrawn="1"/>
        </p:nvSpPr>
        <p:spPr>
          <a:xfrm rot="16200000">
            <a:off x="4061012" y="-4061012"/>
            <a:ext cx="1021976" cy="9144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4549141" y="-3552722"/>
            <a:ext cx="45719" cy="9144001"/>
          </a:xfrm>
          <a:prstGeom prst="rect">
            <a:avLst/>
          </a:prstGeom>
          <a:solidFill>
            <a:srgbClr val="F7CF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591300" y="6276975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DC74B-C17A-4060-B7D7-830DC7CC92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 bwMode="ltGray">
          <a:xfrm>
            <a:off x="303012" y="6599238"/>
            <a:ext cx="3013075" cy="2000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Tahoma" pitchFamily="34" charset="0"/>
                <a:cs typeface="Tahoma" pitchFamily="34" charset="0"/>
              </a:rPr>
              <a:t>©</a:t>
            </a:r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Tahoma" pitchFamily="34" charset="0"/>
                <a:cs typeface="Tahoma" pitchFamily="34" charset="0"/>
              </a:rPr>
              <a:t>2013, 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Tahoma" pitchFamily="34" charset="0"/>
                <a:cs typeface="Tahoma" pitchFamily="34" charset="0"/>
              </a:rPr>
              <a:t>TeleCommunication Systems, Inc. (TCS</a:t>
            </a:r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Tahoma" pitchFamily="34" charset="0"/>
                <a:cs typeface="Tahoma" pitchFamily="34" charset="0"/>
              </a:rPr>
              <a:t>). Proprietary Level 2</a:t>
            </a:r>
            <a:endParaRPr lang="en-US" sz="700" dirty="0">
              <a:solidFill>
                <a:schemeClr val="bg1">
                  <a:lumMod val="6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2122"/>
            <a:ext cx="8229600" cy="763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4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Calibri" pitchFamily="34" charset="0"/>
        <a:buChar char="»"/>
        <a:defRPr sz="2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SzPct val="50000"/>
        <a:buFont typeface="Wingdings" pitchFamily="2" charset="2"/>
        <a:buChar char="q"/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hyperlink" Target="http://www.google.com/url?sa=i&amp;rct=j&amp;q=verizon+wireless&amp;source=images&amp;cd=&amp;cad=rja&amp;docid=O4n4KEh6D86FFM&amp;tbnid=Fj5gmshWQPr_CM:&amp;ved=0CAUQjRw&amp;url=http://rickycadden.com/2011/11/verizon-wireless-offering-10-social-plan-is-scary/&amp;ei=8PlFUYKnOIORygG7zoD4BQ&amp;bvm=bv.43828540,d.aWc&amp;psig=AFQjCNE38I9HUEbAPE2WWj1pyxw7DMyN9A&amp;ust=1363626861664529" TargetMode="External"/><Relationship Id="rId3" Type="http://schemas.openxmlformats.org/officeDocument/2006/relationships/image" Target="../media/image18.png"/><Relationship Id="rId7" Type="http://schemas.openxmlformats.org/officeDocument/2006/relationships/hyperlink" Target="http://www.google.com/url?sa=i&amp;rct=j&amp;q=AT&amp;T+mobility&amp;source=images&amp;cd=&amp;cad=rja&amp;docid=5oIfdM_o3EjrVM&amp;tbnid=DIdBYZi1xmcSNM:&amp;ved=&amp;url=http://thedroidguy.com/2011/05/class-action-lawsuit-att-sued-for-overcharging-iphone-customers/&amp;ei=M_tFUZLnEunEyQGoiYHABQ&amp;psig=AFQjCNEtG1GyTMWbYGNJH8xpirMiMQTWAw&amp;ust=1363627187418408" TargetMode="External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hyperlink" Target="http://www.google.com/url?sa=i&amp;rct=j&amp;q=t+mobile&amp;source=images&amp;cd=&amp;cad=rja&amp;docid=bNiYpss0Tt5wlM&amp;tbnid=ElT4eS5Ougx_bM:&amp;ved=0CAUQjRw&amp;url=http://phandroid.com/2012/12/06/t-mobile-gets-the-iphone-will-android-take-a-back-seat/&amp;ei=qvtFUY_9ItCFyQG36YHQBA&amp;psig=AFQjCNHyaFGRNQegj7yDqYqapOHAmuYMZQ&amp;ust=1363627301677156" TargetMode="External"/><Relationship Id="rId5" Type="http://schemas.openxmlformats.org/officeDocument/2006/relationships/image" Target="../media/image20.png"/><Relationship Id="rId10" Type="http://schemas.openxmlformats.org/officeDocument/2006/relationships/image" Target="../media/image10.jpeg"/><Relationship Id="rId4" Type="http://schemas.openxmlformats.org/officeDocument/2006/relationships/image" Target="../media/image19.png"/><Relationship Id="rId9" Type="http://schemas.openxmlformats.org/officeDocument/2006/relationships/hyperlink" Target="http://www.google.com/url?sa=i&amp;rct=j&amp;q=Sprint&amp;source=images&amp;cd=&amp;cad=rja&amp;docid=ZtJBugdr6EzJTM&amp;tbnid=Ogvgmy0giqF8EM:&amp;ved=0CAUQjRw&amp;url=http://www.forbes.com/sites/ericsavitz/2012/09/11/sprint-goldman-sees-big-issues-in-combination-with-t-mobile/&amp;ei=fPtFUea9C4rSygGEvIG4Ag&amp;psig=AFQjCNFuhnOWocP53n3n3Z7TCYG9ZYUybw&amp;ust=1363627246337577" TargetMode="External"/><Relationship Id="rId1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20.png"/><Relationship Id="rId3" Type="http://schemas.openxmlformats.org/officeDocument/2006/relationships/hyperlink" Target="http://www.google.com/url?sa=i&amp;rct=j&amp;q=AT&amp;T+mobility&amp;source=images&amp;cd=&amp;cad=rja&amp;docid=5oIfdM_o3EjrVM&amp;tbnid=DIdBYZi1xmcSNM:&amp;ved=&amp;url=http://thedroidguy.com/2011/05/class-action-lawsuit-att-sued-for-overcharging-iphone-customers/&amp;ei=M_tFUZLnEunEyQGoiYHABQ&amp;psig=AFQjCNEtG1GyTMWbYGNJH8xpirMiMQTWAw&amp;ust=1363627187418408" TargetMode="External"/><Relationship Id="rId7" Type="http://schemas.openxmlformats.org/officeDocument/2006/relationships/hyperlink" Target="http://www.google.com/url?sa=i&amp;rct=j&amp;q=t+mobile&amp;source=images&amp;cd=&amp;cad=rja&amp;docid=bNiYpss0Tt5wlM&amp;tbnid=ElT4eS5Ougx_bM:&amp;ved=0CAUQjRw&amp;url=http://phandroid.com/2012/12/06/t-mobile-gets-the-iphone-will-android-take-a-back-seat/&amp;ei=qvtFUY_9ItCFyQG36YHQBA&amp;psig=AFQjCNHyaFGRNQegj7yDqYqapOHAmuYMZQ&amp;ust=1363627301677156" TargetMode="External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11" Type="http://schemas.openxmlformats.org/officeDocument/2006/relationships/image" Target="../media/image7.jpeg"/><Relationship Id="rId5" Type="http://schemas.openxmlformats.org/officeDocument/2006/relationships/hyperlink" Target="http://www.google.com/url?sa=i&amp;rct=j&amp;q=Sprint&amp;source=images&amp;cd=&amp;cad=rja&amp;docid=ZtJBugdr6EzJTM&amp;tbnid=Ogvgmy0giqF8EM:&amp;ved=0CAUQjRw&amp;url=http://www.forbes.com/sites/ericsavitz/2012/09/11/sprint-goldman-sees-big-issues-in-combination-with-t-mobile/&amp;ei=fPtFUea9C4rSygGEvIG4Ag&amp;psig=AFQjCNFuhnOWocP53n3n3Z7TCYG9ZYUybw&amp;ust=1363627246337577" TargetMode="External"/><Relationship Id="rId15" Type="http://schemas.openxmlformats.org/officeDocument/2006/relationships/image" Target="../media/image22.png"/><Relationship Id="rId10" Type="http://schemas.openxmlformats.org/officeDocument/2006/relationships/hyperlink" Target="http://www.google.com/url?sa=i&amp;rct=j&amp;q=verizon+wireless&amp;source=images&amp;cd=&amp;cad=rja&amp;docid=O4n4KEh6D86FFM&amp;tbnid=Fj5gmshWQPr_CM:&amp;ved=0CAUQjRw&amp;url=http://rickycadden.com/2011/11/verizon-wireless-offering-10-social-plan-is-scary/&amp;ei=8PlFUYKnOIORygG7zoD4BQ&amp;bvm=bv.43828540,d.aWc&amp;psig=AFQjCNE38I9HUEbAPE2WWj1pyxw7DMyN9A&amp;ust=1363626861664529" TargetMode="External"/><Relationship Id="rId4" Type="http://schemas.openxmlformats.org/officeDocument/2006/relationships/image" Target="../media/image8.jpeg"/><Relationship Id="rId9" Type="http://schemas.openxmlformats.org/officeDocument/2006/relationships/image" Target="../media/image18.png"/><Relationship Id="rId1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20.png"/><Relationship Id="rId3" Type="http://schemas.openxmlformats.org/officeDocument/2006/relationships/hyperlink" Target="http://www.google.com/url?sa=i&amp;rct=j&amp;q=AT&amp;T+mobility&amp;source=images&amp;cd=&amp;cad=rja&amp;docid=5oIfdM_o3EjrVM&amp;tbnid=DIdBYZi1xmcSNM:&amp;ved=&amp;url=http://thedroidguy.com/2011/05/class-action-lawsuit-att-sued-for-overcharging-iphone-customers/&amp;ei=M_tFUZLnEunEyQGoiYHABQ&amp;psig=AFQjCNEtG1GyTMWbYGNJH8xpirMiMQTWAw&amp;ust=1363627187418408" TargetMode="External"/><Relationship Id="rId7" Type="http://schemas.openxmlformats.org/officeDocument/2006/relationships/hyperlink" Target="http://www.google.com/url?sa=i&amp;rct=j&amp;q=t+mobile&amp;source=images&amp;cd=&amp;cad=rja&amp;docid=bNiYpss0Tt5wlM&amp;tbnid=ElT4eS5Ougx_bM:&amp;ved=0CAUQjRw&amp;url=http://phandroid.com/2012/12/06/t-mobile-gets-the-iphone-will-android-take-a-back-seat/&amp;ei=qvtFUY_9ItCFyQG36YHQBA&amp;psig=AFQjCNHyaFGRNQegj7yDqYqapOHAmuYMZQ&amp;ust=1363627301677156" TargetMode="Externa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11" Type="http://schemas.openxmlformats.org/officeDocument/2006/relationships/image" Target="../media/image18.png"/><Relationship Id="rId5" Type="http://schemas.openxmlformats.org/officeDocument/2006/relationships/hyperlink" Target="http://www.google.com/url?sa=i&amp;rct=j&amp;q=Sprint&amp;source=images&amp;cd=&amp;cad=rja&amp;docid=ZtJBugdr6EzJTM&amp;tbnid=Ogvgmy0giqF8EM:&amp;ved=0CAUQjRw&amp;url=http://www.forbes.com/sites/ericsavitz/2012/09/11/sprint-goldman-sees-big-issues-in-combination-with-t-mobile/&amp;ei=fPtFUea9C4rSygGEvIG4Ag&amp;psig=AFQjCNFuhnOWocP53n3n3Z7TCYG9ZYUybw&amp;ust=1363627246337577" TargetMode="External"/><Relationship Id="rId15" Type="http://schemas.openxmlformats.org/officeDocument/2006/relationships/image" Target="../media/image25.png"/><Relationship Id="rId10" Type="http://schemas.openxmlformats.org/officeDocument/2006/relationships/image" Target="../media/image7.jpeg"/><Relationship Id="rId4" Type="http://schemas.openxmlformats.org/officeDocument/2006/relationships/image" Target="../media/image8.jpeg"/><Relationship Id="rId9" Type="http://schemas.openxmlformats.org/officeDocument/2006/relationships/hyperlink" Target="http://www.google.com/url?sa=i&amp;rct=j&amp;q=verizon+wireless&amp;source=images&amp;cd=&amp;cad=rja&amp;docid=O4n4KEh6D86FFM&amp;tbnid=Fj5gmshWQPr_CM:&amp;ved=0CAUQjRw&amp;url=http://rickycadden.com/2011/11/verizon-wireless-offering-10-social-plan-is-scary/&amp;ei=8PlFUYKnOIORygG7zoD4BQ&amp;bvm=bv.43828540,d.aWc&amp;psig=AFQjCNE38I9HUEbAPE2WWj1pyxw7DMyN9A&amp;ust=1363626861664529" TargetMode="External"/><Relationship Id="rId1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www.google.com/url?sa=i&amp;rct=j&amp;q=verizon+wireless&amp;source=images&amp;cd=&amp;cad=rja&amp;docid=O4n4KEh6D86FFM&amp;tbnid=Fj5gmshWQPr_CM:&amp;ved=0CAUQjRw&amp;url=http://rickycadden.com/2011/11/verizon-wireless-offering-10-social-plan-is-scary/&amp;ei=8PlFUYKnOIORygG7zoD4BQ&amp;bvm=bv.43828540,d.aWc&amp;psig=AFQjCNE38I9HUEbAPE2WWj1pyxw7DMyN9A&amp;ust=1363626861664529" TargetMode="External"/><Relationship Id="rId7" Type="http://schemas.openxmlformats.org/officeDocument/2006/relationships/hyperlink" Target="http://www.google.com/url?sa=i&amp;rct=j&amp;q=t+mobile&amp;source=images&amp;cd=&amp;cad=rja&amp;docid=bNiYpss0Tt5wlM&amp;tbnid=ElT4eS5Ougx_bM:&amp;ved=0CAUQjRw&amp;url=http://phandroid.com/2012/12/06/t-mobile-gets-the-iphone-will-android-take-a-back-seat/&amp;ei=qvtFUY_9ItCFyQG36YHQBA&amp;psig=AFQjCNHyaFGRNQegj7yDqYqapOHAmuYMZQ&amp;ust=1363627301677156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hyperlink" Target="http://www.google.com/url?sa=i&amp;rct=j&amp;q=AT&amp;T+mobility&amp;source=images&amp;cd=&amp;cad=rja&amp;docid=5oIfdM_o3EjrVM&amp;tbnid=DIdBYZi1xmcSNM:&amp;ved=&amp;url=http://thedroidguy.com/2011/05/class-action-lawsuit-att-sued-for-overcharging-iphone-customers/&amp;ei=M_tFUZLnEunEyQGoiYHABQ&amp;psig=AFQjCNEtG1GyTMWbYGNJH8xpirMiMQTWAw&amp;ust=1363627187418408" TargetMode="External"/><Relationship Id="rId10" Type="http://schemas.openxmlformats.org/officeDocument/2006/relationships/image" Target="../media/image10.jpeg"/><Relationship Id="rId4" Type="http://schemas.openxmlformats.org/officeDocument/2006/relationships/image" Target="../media/image7.jpeg"/><Relationship Id="rId9" Type="http://schemas.openxmlformats.org/officeDocument/2006/relationships/hyperlink" Target="http://www.google.com/url?sa=i&amp;rct=j&amp;q=Sprint&amp;source=images&amp;cd=&amp;cad=rja&amp;docid=ZtJBugdr6EzJTM&amp;tbnid=Ogvgmy0giqF8EM:&amp;ved=0CAUQjRw&amp;url=http://www.forbes.com/sites/ericsavitz/2012/09/11/sprint-goldman-sees-big-issues-in-combination-with-t-mobile/&amp;ei=fPtFUea9C4rSygGEvIG4Ag&amp;psig=AFQjCNFuhnOWocP53n3n3Z7TCYG9ZYUybw&amp;ust=1363627246337577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4649094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SMS 9-1-1</a:t>
            </a:r>
            <a:br>
              <a:rPr lang="en-US" dirty="0" smtClean="0"/>
            </a:br>
            <a:r>
              <a:rPr lang="en-US" sz="2700" dirty="0" smtClean="0"/>
              <a:t>New Jersey NENA Fall Meeting</a:t>
            </a:r>
            <a:endParaRPr lang="en-US" sz="2700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687319"/>
            <a:ext cx="7772400" cy="685800"/>
          </a:xfrm>
        </p:spPr>
        <p:txBody>
          <a:bodyPr/>
          <a:lstStyle/>
          <a:p>
            <a:r>
              <a:rPr lang="en-US" dirty="0" smtClean="0"/>
              <a:t>November 22,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Benefits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Uniformity</a:t>
            </a:r>
          </a:p>
          <a:p>
            <a:pPr lvl="1"/>
            <a:r>
              <a:rPr lang="en-US" dirty="0" smtClean="0"/>
              <a:t>Wireless Carrier Coverage</a:t>
            </a:r>
          </a:p>
          <a:p>
            <a:pPr lvl="1"/>
            <a:r>
              <a:rPr lang="en-US" dirty="0" smtClean="0"/>
              <a:t>Interfaces Between PSAPs and Carriers</a:t>
            </a:r>
          </a:p>
          <a:p>
            <a:pPr lvl="1"/>
            <a:r>
              <a:rPr lang="en-US" dirty="0" smtClean="0"/>
              <a:t>User Experience at the PSAP</a:t>
            </a:r>
          </a:p>
          <a:p>
            <a:r>
              <a:rPr lang="en-US" dirty="0" smtClean="0"/>
              <a:t>Aggregation</a:t>
            </a:r>
          </a:p>
          <a:p>
            <a:pPr lvl="1"/>
            <a:r>
              <a:rPr lang="en-US" dirty="0" smtClean="0"/>
              <a:t>Reporting at the State and PSAP Levels</a:t>
            </a:r>
          </a:p>
          <a:p>
            <a:pPr lvl="1"/>
            <a:r>
              <a:rPr lang="en-US" dirty="0" smtClean="0"/>
              <a:t>Single Interface to PSAP</a:t>
            </a:r>
          </a:p>
          <a:p>
            <a:pPr lvl="1"/>
            <a:r>
              <a:rPr lang="en-US" dirty="0" smtClean="0"/>
              <a:t>“One-Throat-Choke” – No Need for the PSAP to Decipher Message in Order to Troubleshoot…..Just Call TCS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FCDC74B-C17A-4060-B7D7-830DC7CC920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21102" y="5693434"/>
            <a:ext cx="7401463" cy="5865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Consistent and Ubiquitous Service to the Residents of Maryland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89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/>
          <p:nvPr/>
        </p:nvGrpSpPr>
        <p:grpSpPr>
          <a:xfrm>
            <a:off x="1444214" y="1019000"/>
            <a:ext cx="6693011" cy="5644056"/>
            <a:chOff x="1444214" y="1019000"/>
            <a:chExt cx="6693011" cy="5644056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4214" y="1019000"/>
              <a:ext cx="6693011" cy="564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" name="Rounded Rectangle 1"/>
            <p:cNvSpPr/>
            <p:nvPr/>
          </p:nvSpPr>
          <p:spPr>
            <a:xfrm>
              <a:off x="4585601" y="5737721"/>
              <a:ext cx="914401" cy="17553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Transfer</a:t>
              </a:r>
              <a:endParaRPr lang="en-US" sz="7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566552" y="5891810"/>
              <a:ext cx="9779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/>
                <a:t>PSAP: XYZ County</a:t>
              </a:r>
              <a:endParaRPr lang="en-US" sz="600" b="1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6496217" y="2838615"/>
              <a:ext cx="588396" cy="612251"/>
            </a:xfrm>
            <a:prstGeom prst="ellipse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288956" y="2057811"/>
            <a:ext cx="1384002" cy="132343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HUNC is Graphically Represented by the Size of the Circle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305" y="1746158"/>
            <a:ext cx="1631298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New Incoming Messages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91" y="3074571"/>
            <a:ext cx="1728912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Active Sessions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10" y="4294368"/>
            <a:ext cx="1770593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Other Call Takers’ Sessions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64949" y="4480956"/>
            <a:ext cx="2531535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The MDN and the Call Taker’s Username Are Shown in Each Message Next to the Timestamp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31419" y="4761307"/>
            <a:ext cx="1486553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LAT/LON and HUNC Values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3192" y="5080125"/>
            <a:ext cx="2531535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Drop-down With Canned Responses, or Free Type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TCS GEM911 User Interface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683318" y="5596095"/>
            <a:ext cx="1486553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Rebid Functionality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956" y="123946"/>
            <a:ext cx="1683719" cy="116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0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7" grpId="0" animBg="1"/>
      <p:bldP spid="7" grpId="1" animBg="1"/>
      <p:bldP spid="18" grpId="0" animBg="1"/>
      <p:bldP spid="1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857" y="152400"/>
            <a:ext cx="8636365" cy="838200"/>
          </a:xfrm>
        </p:spPr>
        <p:txBody>
          <a:bodyPr/>
          <a:lstStyle/>
          <a:p>
            <a:r>
              <a:rPr lang="en-US" b="1" dirty="0"/>
              <a:t>Smart911: </a:t>
            </a:r>
            <a:r>
              <a:rPr lang="en-US" b="1" dirty="0" smtClean="0"/>
              <a:t>Integrated Subscriber Info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32791" y="1742661"/>
            <a:ext cx="4744279" cy="4343400"/>
          </a:xfrm>
        </p:spPr>
        <p:txBody>
          <a:bodyPr/>
          <a:lstStyle/>
          <a:p>
            <a:r>
              <a:rPr lang="en-US" sz="1800" dirty="0" err="1"/>
              <a:t>Smart911</a:t>
            </a:r>
            <a:r>
              <a:rPr lang="en-US" sz="1800" dirty="0"/>
              <a:t> </a:t>
            </a:r>
            <a:r>
              <a:rPr lang="en-US" sz="1800" dirty="0" smtClean="0"/>
              <a:t>Fully Integrated </a:t>
            </a:r>
            <a:r>
              <a:rPr lang="en-US" sz="1800" dirty="0"/>
              <a:t>into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GEM911</a:t>
            </a:r>
            <a:r>
              <a:rPr lang="en-US" sz="1800" dirty="0" smtClean="0"/>
              <a:t> Portal</a:t>
            </a:r>
            <a:endParaRPr lang="en-US" sz="1800" dirty="0"/>
          </a:p>
          <a:p>
            <a:r>
              <a:rPr lang="en-US" sz="1800" dirty="0" smtClean="0"/>
              <a:t>Also Offer </a:t>
            </a:r>
            <a:r>
              <a:rPr lang="en-US" sz="1800" dirty="0"/>
              <a:t>Standard </a:t>
            </a:r>
            <a:r>
              <a:rPr lang="en-US" sz="1800" dirty="0" smtClean="0"/>
              <a:t>Smart911</a:t>
            </a:r>
          </a:p>
          <a:p>
            <a:r>
              <a:rPr lang="en-US" sz="1800" dirty="0"/>
              <a:t>Delivery of </a:t>
            </a:r>
            <a:r>
              <a:rPr lang="en-US" sz="1800" dirty="0" smtClean="0"/>
              <a:t>Rich Media </a:t>
            </a:r>
            <a:r>
              <a:rPr lang="en-US" sz="1800" dirty="0"/>
              <a:t>to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PSAP</a:t>
            </a:r>
          </a:p>
          <a:p>
            <a:pPr lvl="1"/>
            <a:r>
              <a:rPr lang="en-US" sz="1800" dirty="0"/>
              <a:t>Medical Conditions</a:t>
            </a:r>
          </a:p>
          <a:p>
            <a:pPr lvl="1"/>
            <a:r>
              <a:rPr lang="en-US" sz="1800" dirty="0"/>
              <a:t>Allergies</a:t>
            </a:r>
          </a:p>
          <a:p>
            <a:pPr lvl="1"/>
            <a:r>
              <a:rPr lang="en-US" sz="1800" dirty="0"/>
              <a:t>Disabilities</a:t>
            </a:r>
          </a:p>
          <a:p>
            <a:pPr lvl="1"/>
            <a:r>
              <a:rPr lang="en-US" sz="1800" dirty="0"/>
              <a:t>Number of </a:t>
            </a:r>
            <a:r>
              <a:rPr lang="en-US" sz="1800" dirty="0" smtClean="0"/>
              <a:t>Residents </a:t>
            </a:r>
            <a:r>
              <a:rPr lang="en-US" sz="1800" dirty="0"/>
              <a:t>in </a:t>
            </a:r>
            <a:r>
              <a:rPr lang="en-US" sz="1800" dirty="0" smtClean="0"/>
              <a:t>Home</a:t>
            </a:r>
            <a:endParaRPr lang="en-US" sz="1800" dirty="0"/>
          </a:p>
          <a:p>
            <a:pPr lvl="1"/>
            <a:r>
              <a:rPr lang="en-US" sz="1800" dirty="0"/>
              <a:t>Bedroom </a:t>
            </a:r>
            <a:r>
              <a:rPr lang="en-US" sz="1800" dirty="0" smtClean="0"/>
              <a:t>Layouts </a:t>
            </a:r>
            <a:r>
              <a:rPr lang="en-US" sz="1800" dirty="0"/>
              <a:t>in </a:t>
            </a:r>
            <a:r>
              <a:rPr lang="en-US" sz="1800" dirty="0" smtClean="0"/>
              <a:t>Home</a:t>
            </a:r>
            <a:endParaRPr lang="en-US" sz="1800" dirty="0"/>
          </a:p>
          <a:p>
            <a:pPr lvl="1"/>
            <a:r>
              <a:rPr lang="en-US" sz="1800" dirty="0"/>
              <a:t>Photos of </a:t>
            </a:r>
            <a:r>
              <a:rPr lang="en-US" sz="1800" dirty="0" smtClean="0"/>
              <a:t>Dependents</a:t>
            </a:r>
            <a:r>
              <a:rPr lang="en-US" sz="1800" dirty="0"/>
              <a:t>, </a:t>
            </a:r>
            <a:r>
              <a:rPr lang="en-US" sz="1800" dirty="0" smtClean="0"/>
              <a:t>Pets</a:t>
            </a:r>
            <a:r>
              <a:rPr lang="en-US" sz="1800" dirty="0"/>
              <a:t>, </a:t>
            </a:r>
            <a:r>
              <a:rPr lang="en-US" sz="1800" dirty="0" smtClean="0"/>
              <a:t>Residence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FCDC74B-C17A-4060-B7D7-830DC7CC920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722125" y="1788297"/>
            <a:ext cx="4277098" cy="3725839"/>
            <a:chOff x="3810008" y="1460310"/>
            <a:chExt cx="5189215" cy="4751407"/>
          </a:xfrm>
        </p:grpSpPr>
        <p:pic>
          <p:nvPicPr>
            <p:cNvPr id="8" name="Picture 7" descr="monito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8" y="1460310"/>
              <a:ext cx="5189215" cy="4751407"/>
            </a:xfrm>
            <a:prstGeom prst="rect">
              <a:avLst/>
            </a:prstGeom>
          </p:spPr>
        </p:pic>
        <p:sp>
          <p:nvSpPr>
            <p:cNvPr id="9" name="Freeform 8"/>
            <p:cNvSpPr/>
            <p:nvPr/>
          </p:nvSpPr>
          <p:spPr>
            <a:xfrm>
              <a:off x="4440955" y="1709352"/>
              <a:ext cx="2221101" cy="2723311"/>
            </a:xfrm>
            <a:custGeom>
              <a:avLst/>
              <a:gdLst>
                <a:gd name="connsiteX0" fmla="*/ 0 w 2386148"/>
                <a:gd name="connsiteY0" fmla="*/ 0 h 2812869"/>
                <a:gd name="connsiteX1" fmla="*/ 2386148 w 2386148"/>
                <a:gd name="connsiteY1" fmla="*/ 0 h 2812869"/>
                <a:gd name="connsiteX2" fmla="*/ 2386148 w 2386148"/>
                <a:gd name="connsiteY2" fmla="*/ 2812869 h 2812869"/>
                <a:gd name="connsiteX3" fmla="*/ 0 w 2386148"/>
                <a:gd name="connsiteY3" fmla="*/ 2812869 h 2812869"/>
                <a:gd name="connsiteX4" fmla="*/ 0 w 2386148"/>
                <a:gd name="connsiteY4" fmla="*/ 0 h 2812869"/>
                <a:gd name="connsiteX0" fmla="*/ 0 w 2386148"/>
                <a:gd name="connsiteY0" fmla="*/ 8708 h 2821577"/>
                <a:gd name="connsiteX1" fmla="*/ 1619793 w 2386148"/>
                <a:gd name="connsiteY1" fmla="*/ 0 h 2821577"/>
                <a:gd name="connsiteX2" fmla="*/ 2386148 w 2386148"/>
                <a:gd name="connsiteY2" fmla="*/ 2821577 h 2821577"/>
                <a:gd name="connsiteX3" fmla="*/ 0 w 2386148"/>
                <a:gd name="connsiteY3" fmla="*/ 2821577 h 2821577"/>
                <a:gd name="connsiteX4" fmla="*/ 0 w 2386148"/>
                <a:gd name="connsiteY4" fmla="*/ 8708 h 2821577"/>
                <a:gd name="connsiteX0" fmla="*/ 0 w 2368731"/>
                <a:gd name="connsiteY0" fmla="*/ 8708 h 2821577"/>
                <a:gd name="connsiteX1" fmla="*/ 1619793 w 2368731"/>
                <a:gd name="connsiteY1" fmla="*/ 0 h 2821577"/>
                <a:gd name="connsiteX2" fmla="*/ 2368731 w 2368731"/>
                <a:gd name="connsiteY2" fmla="*/ 2821577 h 2821577"/>
                <a:gd name="connsiteX3" fmla="*/ 0 w 2368731"/>
                <a:gd name="connsiteY3" fmla="*/ 2821577 h 2821577"/>
                <a:gd name="connsiteX4" fmla="*/ 0 w 2368731"/>
                <a:gd name="connsiteY4" fmla="*/ 8708 h 282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8731" h="2821577">
                  <a:moveTo>
                    <a:pt x="0" y="8708"/>
                  </a:moveTo>
                  <a:lnTo>
                    <a:pt x="1619793" y="0"/>
                  </a:lnTo>
                  <a:lnTo>
                    <a:pt x="2368731" y="2821577"/>
                  </a:lnTo>
                  <a:lnTo>
                    <a:pt x="0" y="2821577"/>
                  </a:lnTo>
                  <a:lnTo>
                    <a:pt x="0" y="8708"/>
                  </a:lnTo>
                  <a:close/>
                </a:path>
              </a:pathLst>
            </a:custGeom>
            <a:solidFill>
              <a:schemeClr val="bg2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3701" t="18879" r="23831" b="10590"/>
            <a:stretch>
              <a:fillRect/>
            </a:stretch>
          </p:blipFill>
          <p:spPr bwMode="auto">
            <a:xfrm>
              <a:off x="3898123" y="1689723"/>
              <a:ext cx="5020246" cy="2727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val 10"/>
            <p:cNvSpPr/>
            <p:nvPr/>
          </p:nvSpPr>
          <p:spPr>
            <a:xfrm>
              <a:off x="6004484" y="1733796"/>
              <a:ext cx="420067" cy="36848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Curved Left Arrow 11"/>
          <p:cNvSpPr/>
          <p:nvPr/>
        </p:nvSpPr>
        <p:spPr>
          <a:xfrm rot="16403329">
            <a:off x="4821949" y="-90535"/>
            <a:ext cx="445559" cy="3493539"/>
          </a:xfrm>
          <a:prstGeom prst="curvedLeftArrow">
            <a:avLst>
              <a:gd name="adj1" fmla="val 25000"/>
              <a:gd name="adj2" fmla="val 51887"/>
              <a:gd name="adj3" fmla="val 25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03" y="1125108"/>
            <a:ext cx="2095793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8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GEM911 versus TTY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336975"/>
            <a:ext cx="3200400" cy="499125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GEM911</a:t>
            </a:r>
          </a:p>
          <a:p>
            <a:pPr>
              <a:buBlip>
                <a:blip r:embed="rId2"/>
              </a:buBlip>
            </a:pPr>
            <a:r>
              <a:rPr lang="en-US" sz="1600" dirty="0" smtClean="0"/>
              <a:t>Full Character Set</a:t>
            </a:r>
          </a:p>
          <a:p>
            <a:pPr>
              <a:buBlip>
                <a:blip r:embed="rId2"/>
              </a:buBlip>
            </a:pPr>
            <a:r>
              <a:rPr lang="en-US" sz="1600" dirty="0" smtClean="0"/>
              <a:t>Bi-Directional Session Management (Full-Duplex)</a:t>
            </a:r>
          </a:p>
          <a:p>
            <a:pPr>
              <a:buBlip>
                <a:blip r:embed="rId2"/>
              </a:buBlip>
            </a:pPr>
            <a:r>
              <a:rPr lang="en-US" sz="1600" dirty="0" smtClean="0"/>
              <a:t>Location Delivered with Session</a:t>
            </a:r>
          </a:p>
          <a:p>
            <a:pPr>
              <a:buBlip>
                <a:blip r:embed="rId2"/>
              </a:buBlip>
            </a:pPr>
            <a:r>
              <a:rPr lang="en-US" sz="1600" dirty="0" smtClean="0"/>
              <a:t>Multi-Session Management</a:t>
            </a:r>
          </a:p>
          <a:p>
            <a:pPr>
              <a:buBlip>
                <a:blip r:embed="rId2"/>
              </a:buBlip>
            </a:pPr>
            <a:r>
              <a:rPr lang="en-US" sz="1600" dirty="0" smtClean="0"/>
              <a:t>Short Deployment </a:t>
            </a:r>
            <a:r>
              <a:rPr lang="en-US" sz="1600" dirty="0"/>
              <a:t>Timeline</a:t>
            </a:r>
          </a:p>
          <a:p>
            <a:pPr>
              <a:buBlip>
                <a:blip r:embed="rId2"/>
              </a:buBlip>
            </a:pPr>
            <a:r>
              <a:rPr lang="en-US" sz="1600" dirty="0" smtClean="0"/>
              <a:t>Additional Data Integration</a:t>
            </a:r>
          </a:p>
          <a:p>
            <a:pPr>
              <a:buBlip>
                <a:blip r:embed="rId3"/>
              </a:buBlip>
            </a:pPr>
            <a:r>
              <a:rPr lang="en-US" sz="1600" dirty="0" smtClean="0"/>
              <a:t>CPE Integration</a:t>
            </a:r>
          </a:p>
          <a:p>
            <a:pPr>
              <a:buBlip>
                <a:blip r:embed="rId3"/>
              </a:buBlip>
            </a:pPr>
            <a:r>
              <a:rPr lang="en-US" sz="1600" dirty="0" smtClean="0"/>
              <a:t>IP Network Accessibility Considerations</a:t>
            </a:r>
          </a:p>
          <a:p>
            <a:pPr>
              <a:buBlip>
                <a:blip r:embed="rId3"/>
              </a:buBlip>
            </a:pPr>
            <a:r>
              <a:rPr lang="en-US" sz="1600" dirty="0" smtClean="0"/>
              <a:t>Screen Real Estate Impact</a:t>
            </a:r>
          </a:p>
          <a:p>
            <a:pPr>
              <a:buBlip>
                <a:blip r:embed="rId2"/>
              </a:buBlip>
            </a:pPr>
            <a:r>
              <a:rPr lang="en-US" sz="1600" dirty="0"/>
              <a:t>Seamless Migration to </a:t>
            </a:r>
            <a:br>
              <a:rPr lang="en-US" sz="1600" dirty="0"/>
            </a:br>
            <a:r>
              <a:rPr lang="en-US" sz="1600" dirty="0"/>
              <a:t>NG9-1-1</a:t>
            </a:r>
          </a:p>
          <a:p>
            <a:pPr>
              <a:buBlip>
                <a:blip r:embed="rId3"/>
              </a:buBlip>
            </a:pP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14800" y="1336975"/>
            <a:ext cx="3200400" cy="43434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TTY</a:t>
            </a:r>
          </a:p>
          <a:p>
            <a:pPr>
              <a:buBlip>
                <a:blip r:embed="rId3"/>
              </a:buBlip>
            </a:pPr>
            <a:r>
              <a:rPr lang="en-US" sz="1600" dirty="0" smtClean="0"/>
              <a:t>Reduced Character Set</a:t>
            </a:r>
          </a:p>
          <a:p>
            <a:pPr>
              <a:buBlip>
                <a:blip r:embed="rId3"/>
              </a:buBlip>
            </a:pPr>
            <a:r>
              <a:rPr lang="en-US" sz="1600" dirty="0" smtClean="0"/>
              <a:t>Uni-Directional Session Management (Half-Duplex)</a:t>
            </a:r>
          </a:p>
          <a:p>
            <a:pPr>
              <a:buBlip>
                <a:blip r:embed="rId3"/>
              </a:buBlip>
            </a:pPr>
            <a:r>
              <a:rPr lang="en-US" sz="1600" dirty="0" smtClean="0"/>
              <a:t>Existing Automatic Location Identifier (ALI) Process for Location</a:t>
            </a:r>
          </a:p>
          <a:p>
            <a:pPr>
              <a:buBlip>
                <a:blip r:embed="rId3"/>
              </a:buBlip>
            </a:pPr>
            <a:r>
              <a:rPr lang="en-US" sz="1600" dirty="0" smtClean="0"/>
              <a:t>Single-Session Management</a:t>
            </a:r>
          </a:p>
          <a:p>
            <a:pPr>
              <a:buBlip>
                <a:blip r:embed="rId3"/>
              </a:buBlip>
            </a:pPr>
            <a:r>
              <a:rPr lang="en-US" sz="1600" dirty="0" smtClean="0"/>
              <a:t>Longer Deployment Timeline </a:t>
            </a:r>
          </a:p>
          <a:p>
            <a:pPr>
              <a:buBlip>
                <a:blip r:embed="rId3"/>
              </a:buBlip>
            </a:pPr>
            <a:r>
              <a:rPr lang="en-US" sz="1600" dirty="0"/>
              <a:t>Possible Cost Impacts</a:t>
            </a:r>
          </a:p>
          <a:p>
            <a:pPr>
              <a:buBlip>
                <a:blip r:embed="rId2"/>
              </a:buBlip>
            </a:pPr>
            <a:r>
              <a:rPr lang="en-US" sz="1600" dirty="0" smtClean="0"/>
              <a:t>CPE Integration - Logging and Reporting</a:t>
            </a:r>
          </a:p>
          <a:p>
            <a:pPr>
              <a:buBlip>
                <a:blip r:embed="rId2"/>
              </a:buBlip>
            </a:pPr>
            <a:r>
              <a:rPr lang="en-US" sz="1600" dirty="0" smtClean="0"/>
              <a:t>Reuses Existing Overload Trunking Policy</a:t>
            </a:r>
          </a:p>
          <a:p>
            <a:pPr>
              <a:buBlip>
                <a:blip r:embed="rId2"/>
              </a:buBlip>
            </a:pPr>
            <a:r>
              <a:rPr lang="en-US" sz="1600" dirty="0" smtClean="0"/>
              <a:t>Operational Familiarity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DE19C3-2655-4429-8B50-AAE1C5D34C4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44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152400"/>
            <a:ext cx="8382001" cy="838200"/>
          </a:xfrm>
        </p:spPr>
        <p:txBody>
          <a:bodyPr/>
          <a:lstStyle/>
          <a:p>
            <a:r>
              <a:rPr lang="en-US" b="1" dirty="0" smtClean="0"/>
              <a:t>SMS 9-1-1 PSAP Deployment Process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1143000"/>
            <a:ext cx="8005483" cy="5105400"/>
          </a:xfrm>
        </p:spPr>
        <p:txBody>
          <a:bodyPr/>
          <a:lstStyle/>
          <a:p>
            <a:r>
              <a:rPr lang="en-US" sz="2800" dirty="0" smtClean="0"/>
              <a:t>Pre-Deployment</a:t>
            </a:r>
            <a:endParaRPr lang="en-US" sz="2800" dirty="0"/>
          </a:p>
          <a:p>
            <a:pPr lvl="1"/>
            <a:r>
              <a:rPr lang="en-US" sz="2000" dirty="0" smtClean="0"/>
              <a:t>PSAPs/State Request SMS 9-1-1 Service From Wireless Carriers</a:t>
            </a:r>
          </a:p>
          <a:p>
            <a:pPr lvl="1"/>
            <a:r>
              <a:rPr lang="en-US" sz="2000" dirty="0" smtClean="0"/>
              <a:t>PSAPs Fill Out Checklist to Ensure Technical Readiness</a:t>
            </a:r>
          </a:p>
          <a:p>
            <a:r>
              <a:rPr lang="en-US" sz="2800" dirty="0" smtClean="0"/>
              <a:t>Deployment</a:t>
            </a:r>
            <a:endParaRPr lang="en-US" sz="2800" dirty="0"/>
          </a:p>
          <a:p>
            <a:pPr lvl="1"/>
            <a:r>
              <a:rPr lang="en-US" sz="2000" dirty="0" smtClean="0"/>
              <a:t>Hold Kick-Off </a:t>
            </a:r>
            <a:r>
              <a:rPr lang="en-US" sz="2000" dirty="0"/>
              <a:t>and </a:t>
            </a:r>
            <a:r>
              <a:rPr lang="en-US" sz="2000" dirty="0" smtClean="0"/>
              <a:t>Project Status Calls</a:t>
            </a:r>
          </a:p>
          <a:p>
            <a:pPr lvl="1"/>
            <a:r>
              <a:rPr lang="en-US" sz="2000" dirty="0" smtClean="0"/>
              <a:t>Provision </a:t>
            </a:r>
            <a:r>
              <a:rPr lang="en-US" sz="2000" dirty="0"/>
              <a:t>PSAP </a:t>
            </a:r>
            <a:r>
              <a:rPr lang="en-US" sz="2000" dirty="0" smtClean="0"/>
              <a:t>Details</a:t>
            </a:r>
            <a:endParaRPr lang="en-US" sz="2000" dirty="0"/>
          </a:p>
          <a:p>
            <a:pPr lvl="1"/>
            <a:r>
              <a:rPr lang="en-US" sz="2000" dirty="0"/>
              <a:t>Provision PSAP B</a:t>
            </a:r>
            <a:r>
              <a:rPr lang="en-US" sz="2000" dirty="0" smtClean="0"/>
              <a:t>oundaries</a:t>
            </a:r>
            <a:endParaRPr lang="en-US" sz="2000" dirty="0"/>
          </a:p>
          <a:p>
            <a:pPr lvl="1"/>
            <a:r>
              <a:rPr lang="en-US" sz="2000" dirty="0" smtClean="0"/>
              <a:t>Conduct PSAP Training</a:t>
            </a:r>
            <a:endParaRPr lang="en-US" sz="2000" dirty="0"/>
          </a:p>
          <a:p>
            <a:pPr lvl="1"/>
            <a:r>
              <a:rPr lang="en-US" sz="2000" dirty="0" smtClean="0"/>
              <a:t>Perform Testing </a:t>
            </a:r>
            <a:r>
              <a:rPr lang="en-US" sz="2000" dirty="0"/>
              <a:t>and </a:t>
            </a:r>
            <a:r>
              <a:rPr lang="en-US" sz="2000" dirty="0" smtClean="0"/>
              <a:t>Turn-up</a:t>
            </a:r>
            <a:endParaRPr lang="en-US" sz="2000" dirty="0"/>
          </a:p>
          <a:p>
            <a:r>
              <a:rPr lang="en-US" sz="2800" dirty="0" smtClean="0"/>
              <a:t>Support</a:t>
            </a:r>
            <a:endParaRPr lang="en-US" sz="2800" dirty="0"/>
          </a:p>
          <a:p>
            <a:pPr lvl="1"/>
            <a:r>
              <a:rPr lang="en-US" sz="2000" dirty="0"/>
              <a:t>24x7 </a:t>
            </a:r>
            <a:r>
              <a:rPr lang="en-US" sz="2000" dirty="0" smtClean="0"/>
              <a:t>Maintenance </a:t>
            </a:r>
            <a:r>
              <a:rPr lang="en-US" sz="2000" dirty="0"/>
              <a:t>and </a:t>
            </a:r>
            <a:r>
              <a:rPr lang="en-US" sz="2000" dirty="0" smtClean="0"/>
              <a:t>Troubleshooting</a:t>
            </a:r>
          </a:p>
          <a:p>
            <a:pPr lvl="1"/>
            <a:r>
              <a:rPr lang="en-US" sz="2000" dirty="0" smtClean="0"/>
              <a:t>TL 9000-Certified Network Operations Center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FCDC74B-C17A-4060-B7D7-830DC7CC920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90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5036023" y="1284962"/>
            <a:ext cx="109182" cy="4476466"/>
          </a:xfrm>
          <a:prstGeom prst="rect">
            <a:avLst/>
          </a:prstGeom>
          <a:effectLst>
            <a:softEdge rad="3175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389" name="Title 1"/>
          <p:cNvSpPr>
            <a:spLocks noGrp="1"/>
          </p:cNvSpPr>
          <p:nvPr>
            <p:ph type="title"/>
          </p:nvPr>
        </p:nvSpPr>
        <p:spPr>
          <a:xfrm>
            <a:off x="761999" y="152400"/>
            <a:ext cx="8209879" cy="838200"/>
          </a:xfrm>
        </p:spPr>
        <p:txBody>
          <a:bodyPr/>
          <a:lstStyle/>
          <a:p>
            <a:r>
              <a:rPr lang="en-US" b="1" dirty="0" smtClean="0"/>
              <a:t>Current TCC Deployment Architecture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172503" y="5638599"/>
            <a:ext cx="2115401" cy="818865"/>
          </a:xfrm>
          <a:prstGeom prst="rightArrow">
            <a:avLst>
              <a:gd name="adj1" fmla="val 66022"/>
              <a:gd name="adj2" fmla="val 6489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 smtClean="0">
                <a:latin typeface="Arial Narrow" pitchFamily="34" charset="0"/>
              </a:rPr>
              <a:t>PSAPs</a:t>
            </a:r>
            <a:endParaRPr lang="en-US" sz="1600" b="1" dirty="0">
              <a:latin typeface="Arial Narrow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 flipH="1">
            <a:off x="2895601" y="5627226"/>
            <a:ext cx="2115401" cy="818865"/>
          </a:xfrm>
          <a:prstGeom prst="rightArrow">
            <a:avLst>
              <a:gd name="adj1" fmla="val 66022"/>
              <a:gd name="adj2" fmla="val 6489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rial Narrow" pitchFamily="34" charset="0"/>
              </a:rPr>
              <a:t>Carriers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041319" y="2409538"/>
            <a:ext cx="800431" cy="826912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860925" y="1529888"/>
            <a:ext cx="692150" cy="169545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845050" y="3236450"/>
            <a:ext cx="708025" cy="1592263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845050" y="2862263"/>
            <a:ext cx="708025" cy="385762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845050" y="3248025"/>
            <a:ext cx="708025" cy="27305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845050" y="3248025"/>
            <a:ext cx="708025" cy="93345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6427" name="Picture 7" descr="TCS Logo Square_High Re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1750" y="2806238"/>
            <a:ext cx="10033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28" name="TextBox 44"/>
          <p:cNvSpPr txBox="1">
            <a:spLocks noChangeArrowheads="1"/>
          </p:cNvSpPr>
          <p:nvPr/>
        </p:nvSpPr>
        <p:spPr bwMode="auto">
          <a:xfrm>
            <a:off x="3974407" y="3714288"/>
            <a:ext cx="8627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  <a:latin typeface="Arial Narrow" pitchFamily="34" charset="0"/>
              </a:rPr>
              <a:t>T</a:t>
            </a:r>
            <a:r>
              <a:rPr lang="en-US" sz="2000" dirty="0" smtClean="0">
                <a:solidFill>
                  <a:schemeClr val="accent6">
                    <a:lumMod val="10000"/>
                  </a:schemeClr>
                </a:solidFill>
                <a:latin typeface="Arial Narrow" pitchFamily="34" charset="0"/>
              </a:rPr>
              <a:t>ext</a:t>
            </a:r>
          </a:p>
          <a:p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  <a:latin typeface="Arial Narrow" pitchFamily="34" charset="0"/>
              </a:rPr>
              <a:t>C</a:t>
            </a:r>
            <a:r>
              <a:rPr lang="en-US" sz="2000" dirty="0" smtClean="0">
                <a:solidFill>
                  <a:schemeClr val="accent6">
                    <a:lumMod val="10000"/>
                  </a:schemeClr>
                </a:solidFill>
                <a:latin typeface="Arial Narrow" pitchFamily="34" charset="0"/>
              </a:rPr>
              <a:t>ontrol</a:t>
            </a:r>
          </a:p>
          <a:p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  <a:latin typeface="Arial Narrow" pitchFamily="34" charset="0"/>
              </a:rPr>
              <a:t>C</a:t>
            </a:r>
            <a:r>
              <a:rPr lang="en-US" sz="2000" dirty="0" smtClean="0">
                <a:solidFill>
                  <a:schemeClr val="accent6">
                    <a:lumMod val="10000"/>
                  </a:schemeClr>
                </a:solidFill>
                <a:latin typeface="Arial Narrow" pitchFamily="34" charset="0"/>
              </a:rPr>
              <a:t>enter</a:t>
            </a:r>
            <a:endParaRPr lang="en-US" sz="2000" dirty="0">
              <a:solidFill>
                <a:schemeClr val="accent6">
                  <a:lumMod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91300" y="6276975"/>
            <a:ext cx="11049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C1CA89-DD47-4BA9-B12E-556B4C81A818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2683" y="1277007"/>
            <a:ext cx="625272" cy="538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TextBox 44"/>
          <p:cNvSpPr txBox="1">
            <a:spLocks noChangeArrowheads="1"/>
          </p:cNvSpPr>
          <p:nvPr/>
        </p:nvSpPr>
        <p:spPr bwMode="auto">
          <a:xfrm>
            <a:off x="6388265" y="1486091"/>
            <a:ext cx="13631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  <a:latin typeface="Arial Narrow" pitchFamily="34" charset="0"/>
              </a:rPr>
              <a:t>Legacy PSAP (TTY)</a:t>
            </a:r>
            <a:endParaRPr lang="en-US" sz="2000" b="1" dirty="0">
              <a:solidFill>
                <a:schemeClr val="accent6">
                  <a:lumMod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9" name="TextBox 44"/>
          <p:cNvSpPr txBox="1">
            <a:spLocks noChangeArrowheads="1"/>
          </p:cNvSpPr>
          <p:nvPr/>
        </p:nvSpPr>
        <p:spPr bwMode="auto">
          <a:xfrm>
            <a:off x="6388265" y="2789374"/>
            <a:ext cx="18127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  <a:latin typeface="Arial Narrow" pitchFamily="34" charset="0"/>
              </a:rPr>
              <a:t>Transitional PSAP (GEM)</a:t>
            </a:r>
            <a:endParaRPr lang="en-US" sz="2000" b="1" dirty="0">
              <a:solidFill>
                <a:schemeClr val="accent6">
                  <a:lumMod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3" name="TextBox 44"/>
          <p:cNvSpPr txBox="1">
            <a:spLocks noChangeArrowheads="1"/>
          </p:cNvSpPr>
          <p:nvPr/>
        </p:nvSpPr>
        <p:spPr bwMode="auto">
          <a:xfrm>
            <a:off x="6388265" y="4076891"/>
            <a:ext cx="18127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  <a:latin typeface="Arial Narrow" pitchFamily="34" charset="0"/>
              </a:rPr>
              <a:t>Next Generation</a:t>
            </a:r>
          </a:p>
          <a:p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  <a:latin typeface="Arial Narrow" pitchFamily="34" charset="0"/>
              </a:rPr>
              <a:t>PSAP (i3 MSRP)</a:t>
            </a:r>
            <a:endParaRPr lang="en-US" sz="2000" b="1" dirty="0">
              <a:solidFill>
                <a:schemeClr val="accent6">
                  <a:lumMod val="1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2683" y="2648603"/>
            <a:ext cx="694414" cy="56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2683" y="3941377"/>
            <a:ext cx="748819" cy="58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2683" y="1870842"/>
            <a:ext cx="625272" cy="538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2683" y="3242438"/>
            <a:ext cx="694414" cy="56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2683" y="4550980"/>
            <a:ext cx="748819" cy="58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4" descr="http://thedroidguy.com/wp-content/uploads/2011/05/ATT-Logo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35191" y="3942677"/>
            <a:ext cx="1690687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6" descr="http://blogs-images.forbes.com/ericsavitz/files/2012/09/sprint-logo2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64313" y="4828713"/>
            <a:ext cx="1927225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8" descr="http://phandroid.com/wp-content/uploads/2012/12/t-mobile-logo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77121" y="2933635"/>
            <a:ext cx="17922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4" descr="http://rickycadden.com/wp-content/uploads/2011/11/verizon-wireless-logo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9153" y="1504663"/>
            <a:ext cx="1782762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Straight Connector 37"/>
          <p:cNvCxnSpPr>
            <a:stCxn id="16427" idx="3"/>
            <a:endCxn id="47" idx="1"/>
          </p:cNvCxnSpPr>
          <p:nvPr/>
        </p:nvCxnSpPr>
        <p:spPr>
          <a:xfrm flipV="1">
            <a:off x="4845050" y="2140190"/>
            <a:ext cx="667633" cy="1096261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2" idx="3"/>
            <a:endCxn id="16427" idx="1"/>
          </p:cNvCxnSpPr>
          <p:nvPr/>
        </p:nvCxnSpPr>
        <p:spPr>
          <a:xfrm>
            <a:off x="3069408" y="3228910"/>
            <a:ext cx="772342" cy="7541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27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49943" y="152400"/>
            <a:ext cx="8229600" cy="838200"/>
          </a:xfrm>
        </p:spPr>
        <p:txBody>
          <a:bodyPr/>
          <a:lstStyle/>
          <a:p>
            <a:r>
              <a:rPr lang="en-US" sz="2800" b="1" dirty="0" smtClean="0"/>
              <a:t>Multiple Service Provider Challenge</a:t>
            </a:r>
          </a:p>
        </p:txBody>
      </p:sp>
      <p:pic>
        <p:nvPicPr>
          <p:cNvPr id="17412" name="Picture 4" descr="http://thedroidguy.com/wp-content/uploads/2011/05/ATT-Log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0107" y="3496468"/>
            <a:ext cx="1690687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http://blogs-images.forbes.com/ericsavitz/files/2012/09/sprint-logo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7731" y="4472781"/>
            <a:ext cx="1927225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 descr="http://phandroid.com/wp-content/uploads/2012/12/t-mobile-logo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19176" y="2651888"/>
            <a:ext cx="17922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036023" y="1296537"/>
            <a:ext cx="109182" cy="4476466"/>
          </a:xfrm>
          <a:prstGeom prst="rect">
            <a:avLst/>
          </a:prstGeom>
          <a:effectLst>
            <a:softEdge rad="3175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5172503" y="5704766"/>
            <a:ext cx="2115401" cy="818865"/>
          </a:xfrm>
          <a:prstGeom prst="rightArrow">
            <a:avLst>
              <a:gd name="adj1" fmla="val 66022"/>
              <a:gd name="adj2" fmla="val 6489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Arial Narrow" pitchFamily="34" charset="0"/>
              </a:rPr>
              <a:t>PSAPs</a:t>
            </a:r>
            <a:endParaRPr lang="en-US" sz="1600" b="1" dirty="0">
              <a:latin typeface="Arial Narrow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 flipH="1">
            <a:off x="2895601" y="5693393"/>
            <a:ext cx="2115401" cy="818865"/>
          </a:xfrm>
          <a:prstGeom prst="rightArrow">
            <a:avLst>
              <a:gd name="adj1" fmla="val 66022"/>
              <a:gd name="adj2" fmla="val 6489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rial Narrow" pitchFamily="34" charset="0"/>
              </a:rPr>
              <a:t>Carriers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4572000" y="1541463"/>
            <a:ext cx="981075" cy="26035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72000" y="1801813"/>
            <a:ext cx="981075" cy="3038475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572000" y="1801813"/>
            <a:ext cx="981075" cy="106045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72000" y="1801813"/>
            <a:ext cx="981075" cy="1719262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72000" y="1801813"/>
            <a:ext cx="981075" cy="2379662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7430" name="Picture 33" descr="TCS Logo Square_High Res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8700" y="1371600"/>
            <a:ext cx="10033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5" name="Straight Connector 54"/>
          <p:cNvCxnSpPr/>
          <p:nvPr/>
        </p:nvCxnSpPr>
        <p:spPr>
          <a:xfrm>
            <a:off x="2962275" y="1801813"/>
            <a:ext cx="536575" cy="3175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4572000" y="1541463"/>
            <a:ext cx="981075" cy="1271587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572000" y="2813050"/>
            <a:ext cx="981075" cy="2027238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4572000" y="2201863"/>
            <a:ext cx="981075" cy="611187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572000" y="2813050"/>
            <a:ext cx="981075" cy="49213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4572000" y="2813050"/>
            <a:ext cx="981075" cy="1368425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2922588" y="2895600"/>
            <a:ext cx="536575" cy="3175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439" name="TextBox 86"/>
          <p:cNvSpPr txBox="1">
            <a:spLocks noChangeArrowheads="1"/>
          </p:cNvSpPr>
          <p:nvPr/>
        </p:nvSpPr>
        <p:spPr bwMode="auto">
          <a:xfrm>
            <a:off x="2811463" y="1377950"/>
            <a:ext cx="792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10000"/>
                  </a:schemeClr>
                </a:solidFill>
                <a:latin typeface="Arial Narrow" pitchFamily="34" charset="0"/>
              </a:rPr>
              <a:t>TCC 1</a:t>
            </a:r>
          </a:p>
        </p:txBody>
      </p:sp>
      <p:cxnSp>
        <p:nvCxnSpPr>
          <p:cNvPr id="90" name="Straight Connector 89"/>
          <p:cNvCxnSpPr/>
          <p:nvPr/>
        </p:nvCxnSpPr>
        <p:spPr>
          <a:xfrm flipV="1">
            <a:off x="4572000" y="1541463"/>
            <a:ext cx="981075" cy="2428875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4572000" y="3521075"/>
            <a:ext cx="981075" cy="449263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4572000" y="2201863"/>
            <a:ext cx="981075" cy="1768475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4572000" y="2862263"/>
            <a:ext cx="981075" cy="1108075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4572000" y="3970338"/>
            <a:ext cx="981075" cy="211137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2962275" y="3984625"/>
            <a:ext cx="536575" cy="3175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4572000" y="3521075"/>
            <a:ext cx="981075" cy="1462088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4572000" y="2201863"/>
            <a:ext cx="981075" cy="278130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4572000" y="4181475"/>
            <a:ext cx="981075" cy="801688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4572000" y="4840288"/>
            <a:ext cx="981075" cy="142875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4572000" y="2862263"/>
            <a:ext cx="981075" cy="212090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V="1">
            <a:off x="4572000" y="1541463"/>
            <a:ext cx="981075" cy="344170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4572000" y="3970338"/>
            <a:ext cx="981075" cy="86995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2963863" y="5037138"/>
            <a:ext cx="536575" cy="4762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475" name="TextBox 132"/>
          <p:cNvSpPr txBox="1">
            <a:spLocks noChangeArrowheads="1"/>
          </p:cNvSpPr>
          <p:nvPr/>
        </p:nvSpPr>
        <p:spPr bwMode="auto">
          <a:xfrm>
            <a:off x="2811463" y="2417763"/>
            <a:ext cx="792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10000"/>
                  </a:schemeClr>
                </a:solidFill>
                <a:latin typeface="Arial Narrow" pitchFamily="34" charset="0"/>
              </a:rPr>
              <a:t>TCC 2</a:t>
            </a:r>
          </a:p>
        </p:txBody>
      </p:sp>
      <p:sp>
        <p:nvSpPr>
          <p:cNvPr id="17476" name="TextBox 133"/>
          <p:cNvSpPr txBox="1">
            <a:spLocks noChangeArrowheads="1"/>
          </p:cNvSpPr>
          <p:nvPr/>
        </p:nvSpPr>
        <p:spPr bwMode="auto">
          <a:xfrm>
            <a:off x="2811463" y="3567113"/>
            <a:ext cx="792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10000"/>
                  </a:schemeClr>
                </a:solidFill>
                <a:latin typeface="Arial Narrow" pitchFamily="34" charset="0"/>
              </a:rPr>
              <a:t>TCC 3</a:t>
            </a:r>
          </a:p>
        </p:txBody>
      </p:sp>
      <p:sp>
        <p:nvSpPr>
          <p:cNvPr id="17477" name="TextBox 134"/>
          <p:cNvSpPr txBox="1">
            <a:spLocks noChangeArrowheads="1"/>
          </p:cNvSpPr>
          <p:nvPr/>
        </p:nvSpPr>
        <p:spPr bwMode="auto">
          <a:xfrm>
            <a:off x="2811463" y="4605338"/>
            <a:ext cx="792162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10000"/>
                  </a:schemeClr>
                </a:solidFill>
                <a:latin typeface="Arial Narrow" pitchFamily="34" charset="0"/>
              </a:rPr>
              <a:t>TCC 4</a:t>
            </a:r>
          </a:p>
        </p:txBody>
      </p:sp>
      <p:pic>
        <p:nvPicPr>
          <p:cNvPr id="54" name="Picture 4" descr="http://rickycadden.com/wp-content/uploads/2011/11/verizon-wireless-logo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9963" y="1298575"/>
            <a:ext cx="1782762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91300" y="6276975"/>
            <a:ext cx="11049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C1CA89-DD47-4BA9-B12E-556B4C81A818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12683" y="1277007"/>
            <a:ext cx="625272" cy="538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12683" y="2648603"/>
            <a:ext cx="694414" cy="56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12683" y="3941377"/>
            <a:ext cx="748819" cy="58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12683" y="1870842"/>
            <a:ext cx="625272" cy="538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12683" y="3242438"/>
            <a:ext cx="694414" cy="56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12683" y="4550980"/>
            <a:ext cx="748819" cy="58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TextBox 44"/>
          <p:cNvSpPr txBox="1">
            <a:spLocks noChangeArrowheads="1"/>
          </p:cNvSpPr>
          <p:nvPr/>
        </p:nvSpPr>
        <p:spPr bwMode="auto">
          <a:xfrm>
            <a:off x="6388265" y="1486091"/>
            <a:ext cx="13631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  <a:latin typeface="Arial Narrow" pitchFamily="34" charset="0"/>
              </a:rPr>
              <a:t>Legacy PSAP</a:t>
            </a:r>
            <a:endParaRPr lang="en-US" sz="2000" b="1" dirty="0">
              <a:solidFill>
                <a:schemeClr val="accent6">
                  <a:lumMod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2" name="TextBox 44"/>
          <p:cNvSpPr txBox="1">
            <a:spLocks noChangeArrowheads="1"/>
          </p:cNvSpPr>
          <p:nvPr/>
        </p:nvSpPr>
        <p:spPr bwMode="auto">
          <a:xfrm>
            <a:off x="6388265" y="2789374"/>
            <a:ext cx="13631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  <a:latin typeface="Arial Narrow" pitchFamily="34" charset="0"/>
              </a:rPr>
              <a:t>Transitional PSAP</a:t>
            </a:r>
            <a:endParaRPr lang="en-US" sz="2000" b="1" dirty="0">
              <a:solidFill>
                <a:schemeClr val="accent6">
                  <a:lumMod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3" name="TextBox 44"/>
          <p:cNvSpPr txBox="1">
            <a:spLocks noChangeArrowheads="1"/>
          </p:cNvSpPr>
          <p:nvPr/>
        </p:nvSpPr>
        <p:spPr bwMode="auto">
          <a:xfrm>
            <a:off x="6388265" y="4076891"/>
            <a:ext cx="20127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  <a:latin typeface="Arial Narrow" pitchFamily="34" charset="0"/>
              </a:rPr>
              <a:t>Next Generation</a:t>
            </a:r>
          </a:p>
          <a:p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  <a:latin typeface="Arial Narrow" pitchFamily="34" charset="0"/>
              </a:rPr>
              <a:t>PSAP</a:t>
            </a:r>
            <a:endParaRPr lang="en-US" sz="2000" b="1" dirty="0">
              <a:solidFill>
                <a:schemeClr val="accent6">
                  <a:lumMod val="1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60" name="Picture 59" descr="Vendor2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573241" y="2422482"/>
            <a:ext cx="998759" cy="7631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" name="Picture 60" descr="Vendor4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573241" y="4578723"/>
            <a:ext cx="998759" cy="7631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8" name="Picture 67" descr="Vendor3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573242" y="3607844"/>
            <a:ext cx="998758" cy="7631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7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638394" y="1296537"/>
            <a:ext cx="109182" cy="4476466"/>
          </a:xfrm>
          <a:prstGeom prst="rect">
            <a:avLst/>
          </a:prstGeom>
          <a:effectLst>
            <a:softEdge rad="3175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5447990" y="1541463"/>
            <a:ext cx="708025" cy="1706562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endCxn id="52" idx="3"/>
          </p:cNvCxnSpPr>
          <p:nvPr/>
        </p:nvCxnSpPr>
        <p:spPr>
          <a:xfrm flipV="1">
            <a:off x="5447990" y="2198040"/>
            <a:ext cx="797348" cy="986596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52400"/>
            <a:ext cx="8795657" cy="8382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 err="1" smtClean="0"/>
              <a:t>EMedia</a:t>
            </a:r>
            <a:r>
              <a:rPr lang="en-US" sz="2800" b="1" dirty="0" smtClean="0"/>
              <a:t> Architecture – </a:t>
            </a:r>
            <a:br>
              <a:rPr lang="en-US" sz="2800" b="1" dirty="0" smtClean="0"/>
            </a:br>
            <a:r>
              <a:rPr lang="en-US" sz="2800" b="1" dirty="0" smtClean="0"/>
              <a:t>Interconnectivity  Solution</a:t>
            </a:r>
            <a:endParaRPr lang="en-US" sz="2800" b="1" dirty="0"/>
          </a:p>
        </p:txBody>
      </p:sp>
      <p:sp>
        <p:nvSpPr>
          <p:cNvPr id="15" name="Right Arrow 14"/>
          <p:cNvSpPr/>
          <p:nvPr/>
        </p:nvSpPr>
        <p:spPr>
          <a:xfrm>
            <a:off x="5884342" y="5737890"/>
            <a:ext cx="2115401" cy="818865"/>
          </a:xfrm>
          <a:prstGeom prst="rightArrow">
            <a:avLst>
              <a:gd name="adj1" fmla="val 66022"/>
              <a:gd name="adj2" fmla="val 6489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Arial Narrow" pitchFamily="34" charset="0"/>
              </a:rPr>
              <a:t>PSAPs</a:t>
            </a:r>
            <a:endParaRPr lang="en-US" sz="1600" b="1" dirty="0">
              <a:latin typeface="Arial Narrow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 flipH="1">
            <a:off x="1595247" y="5709315"/>
            <a:ext cx="2115401" cy="818865"/>
          </a:xfrm>
          <a:prstGeom prst="rightArrow">
            <a:avLst>
              <a:gd name="adj1" fmla="val 66022"/>
              <a:gd name="adj2" fmla="val 6489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rial Narrow" pitchFamily="34" charset="0"/>
              </a:rPr>
              <a:t>Carriers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5447990" y="3248025"/>
            <a:ext cx="708025" cy="1592263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447990" y="2862263"/>
            <a:ext cx="708025" cy="385762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47990" y="3248025"/>
            <a:ext cx="708025" cy="27305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47990" y="3248025"/>
            <a:ext cx="708025" cy="93345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8470" name="Picture 4" descr="http://thedroidguy.com/wp-content/uploads/2011/05/ATT-Log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293" y="3500172"/>
            <a:ext cx="1690688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1" name="Picture 6" descr="http://blogs-images.forbes.com/ericsavitz/files/2012/09/sprint-logo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252" y="4590244"/>
            <a:ext cx="1792710" cy="89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2" name="Picture 8" descr="http://phandroid.com/wp-content/uploads/2012/12/t-mobile-logo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3867" y="2540157"/>
            <a:ext cx="1656586" cy="54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3" name="Picture 4" descr="http://rickycadden.com/wp-content/uploads/2011/11/verizon-wireless-logo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293" y="1330291"/>
            <a:ext cx="1708110" cy="92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Left-Right Arrow 40"/>
          <p:cNvSpPr/>
          <p:nvPr/>
        </p:nvSpPr>
        <p:spPr>
          <a:xfrm flipH="1">
            <a:off x="3816988" y="5709315"/>
            <a:ext cx="1824249" cy="818865"/>
          </a:xfrm>
          <a:prstGeom prst="leftRightArrow">
            <a:avLst>
              <a:gd name="adj1" fmla="val 66667"/>
              <a:gd name="adj2" fmla="val 65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Arial Narrow" pitchFamily="34" charset="0"/>
              </a:rPr>
              <a:t>State</a:t>
            </a:r>
            <a:endParaRPr lang="en-US" sz="1600" b="1" dirty="0">
              <a:latin typeface="Arial Narrow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3889818" y="2832540"/>
            <a:ext cx="342857" cy="384919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89818" y="3184636"/>
            <a:ext cx="377289" cy="855926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3905585" y="3264061"/>
            <a:ext cx="329394" cy="1740543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483" name="TextBox 54"/>
          <p:cNvSpPr txBox="1">
            <a:spLocks noChangeArrowheads="1"/>
          </p:cNvSpPr>
          <p:nvPr/>
        </p:nvSpPr>
        <p:spPr bwMode="auto">
          <a:xfrm>
            <a:off x="5804053" y="4037475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 Narrow" pitchFamily="34" charset="0"/>
              </a:rPr>
              <a:t>SIP</a:t>
            </a:r>
          </a:p>
        </p:txBody>
      </p:sp>
      <p:sp>
        <p:nvSpPr>
          <p:cNvPr id="18484" name="TextBox 55"/>
          <p:cNvSpPr txBox="1">
            <a:spLocks noChangeArrowheads="1"/>
          </p:cNvSpPr>
          <p:nvPr/>
        </p:nvSpPr>
        <p:spPr bwMode="auto">
          <a:xfrm>
            <a:off x="5707740" y="3059113"/>
            <a:ext cx="5629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  <a:latin typeface="Arial Narrow" pitchFamily="34" charset="0"/>
              </a:rPr>
              <a:t>HTTPS</a:t>
            </a:r>
            <a:endParaRPr lang="en-US" sz="11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8485" name="TextBox 56"/>
          <p:cNvSpPr txBox="1">
            <a:spLocks noChangeArrowheads="1"/>
          </p:cNvSpPr>
          <p:nvPr/>
        </p:nvSpPr>
        <p:spPr bwMode="auto">
          <a:xfrm>
            <a:off x="3761864" y="3149279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 Narrow" pitchFamily="34" charset="0"/>
              </a:rPr>
              <a:t>SIP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2246205" y="2286000"/>
            <a:ext cx="612585" cy="197766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2112855" y="3905251"/>
            <a:ext cx="638175" cy="57477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8471" idx="3"/>
            <a:endCxn id="60" idx="2"/>
          </p:cNvCxnSpPr>
          <p:nvPr/>
        </p:nvCxnSpPr>
        <p:spPr>
          <a:xfrm flipV="1">
            <a:off x="2331962" y="5000300"/>
            <a:ext cx="278860" cy="36645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2244415" y="2762690"/>
            <a:ext cx="473075" cy="13970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Cloud 42"/>
          <p:cNvSpPr/>
          <p:nvPr/>
        </p:nvSpPr>
        <p:spPr>
          <a:xfrm>
            <a:off x="2659018" y="2295184"/>
            <a:ext cx="1403131" cy="729154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  <a:t>TCC</a:t>
            </a:r>
          </a:p>
          <a:p>
            <a:pPr algn="ctr"/>
            <a:endParaRPr lang="en-US" sz="1400" dirty="0"/>
          </a:p>
        </p:txBody>
      </p:sp>
      <p:pic>
        <p:nvPicPr>
          <p:cNvPr id="54" name="Picture 7" descr="TCS Logo Square_High Res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18550" y="2678701"/>
            <a:ext cx="220634" cy="18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Cloud 56"/>
          <p:cNvSpPr/>
          <p:nvPr/>
        </p:nvSpPr>
        <p:spPr>
          <a:xfrm>
            <a:off x="2622234" y="3762709"/>
            <a:ext cx="1403131" cy="583324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  <a:t>TCC 2</a:t>
            </a:r>
          </a:p>
          <a:p>
            <a:pPr algn="ctr"/>
            <a:endParaRPr lang="en-US" sz="1400" dirty="0"/>
          </a:p>
        </p:txBody>
      </p:sp>
      <p:sp>
        <p:nvSpPr>
          <p:cNvPr id="60" name="Cloud 59"/>
          <p:cNvSpPr/>
          <p:nvPr/>
        </p:nvSpPr>
        <p:spPr>
          <a:xfrm>
            <a:off x="2606470" y="4708638"/>
            <a:ext cx="1403131" cy="583324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  <a:t>TCC 3</a:t>
            </a:r>
          </a:p>
          <a:p>
            <a:pPr algn="ctr"/>
            <a:endParaRPr lang="en-US" sz="1400" dirty="0"/>
          </a:p>
        </p:txBody>
      </p:sp>
      <p:sp>
        <p:nvSpPr>
          <p:cNvPr id="65" name="Rectangle 64"/>
          <p:cNvSpPr/>
          <p:nvPr/>
        </p:nvSpPr>
        <p:spPr>
          <a:xfrm>
            <a:off x="3915011" y="2280214"/>
            <a:ext cx="1954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  <a:t>EMedia </a:t>
            </a:r>
          </a:p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  <a:t>GW </a:t>
            </a:r>
          </a:p>
        </p:txBody>
      </p:sp>
      <p:sp>
        <p:nvSpPr>
          <p:cNvPr id="72" name="Cloud 71"/>
          <p:cNvSpPr/>
          <p:nvPr/>
        </p:nvSpPr>
        <p:spPr>
          <a:xfrm>
            <a:off x="4251343" y="2832540"/>
            <a:ext cx="1255979" cy="903887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algn="ctr"/>
            <a:endParaRPr lang="en-US" sz="1400" dirty="0"/>
          </a:p>
        </p:txBody>
      </p:sp>
      <p:pic>
        <p:nvPicPr>
          <p:cNvPr id="73" name="Picture 7" descr="TCS Logo Square_High Res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0303" y="3221394"/>
            <a:ext cx="220634" cy="18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85269" y="1355837"/>
            <a:ext cx="625272" cy="538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85269" y="2727433"/>
            <a:ext cx="694414" cy="56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85269" y="4020207"/>
            <a:ext cx="748819" cy="58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85269" y="3321268"/>
            <a:ext cx="694414" cy="56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85269" y="4629810"/>
            <a:ext cx="748819" cy="58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61246" y="2982199"/>
            <a:ext cx="796871" cy="77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TextBox 44"/>
          <p:cNvSpPr txBox="1">
            <a:spLocks noChangeArrowheads="1"/>
          </p:cNvSpPr>
          <p:nvPr/>
        </p:nvSpPr>
        <p:spPr bwMode="auto">
          <a:xfrm>
            <a:off x="7134080" y="1486091"/>
            <a:ext cx="13631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  <a:latin typeface="Arial Narrow" pitchFamily="34" charset="0"/>
              </a:rPr>
              <a:t>Legacy PSAP</a:t>
            </a:r>
            <a:endParaRPr lang="en-US" sz="2000" b="1" dirty="0">
              <a:solidFill>
                <a:schemeClr val="accent6">
                  <a:lumMod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0" name="TextBox 44"/>
          <p:cNvSpPr txBox="1">
            <a:spLocks noChangeArrowheads="1"/>
          </p:cNvSpPr>
          <p:nvPr/>
        </p:nvSpPr>
        <p:spPr bwMode="auto">
          <a:xfrm>
            <a:off x="7134080" y="2789374"/>
            <a:ext cx="13631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  <a:latin typeface="Arial Narrow" pitchFamily="34" charset="0"/>
              </a:rPr>
              <a:t>Transitional PSAP</a:t>
            </a:r>
            <a:endParaRPr lang="en-US" sz="2000" b="1" dirty="0">
              <a:solidFill>
                <a:schemeClr val="accent6">
                  <a:lumMod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1" name="TextBox 44"/>
          <p:cNvSpPr txBox="1">
            <a:spLocks noChangeArrowheads="1"/>
          </p:cNvSpPr>
          <p:nvPr/>
        </p:nvSpPr>
        <p:spPr bwMode="auto">
          <a:xfrm>
            <a:off x="7134080" y="4076891"/>
            <a:ext cx="18384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  <a:latin typeface="Arial Narrow" pitchFamily="34" charset="0"/>
              </a:rPr>
              <a:t>Next Generation</a:t>
            </a:r>
          </a:p>
          <a:p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  <a:latin typeface="Arial Narrow" pitchFamily="34" charset="0"/>
              </a:rPr>
              <a:t>PSAP</a:t>
            </a:r>
            <a:endParaRPr lang="en-US" sz="2000" b="1" dirty="0">
              <a:solidFill>
                <a:schemeClr val="accent6">
                  <a:lumMod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2" name="TextBox 54"/>
          <p:cNvSpPr txBox="1">
            <a:spLocks noChangeArrowheads="1"/>
          </p:cNvSpPr>
          <p:nvPr/>
        </p:nvSpPr>
        <p:spPr bwMode="auto">
          <a:xfrm>
            <a:off x="5821824" y="2059540"/>
            <a:ext cx="4235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 Narrow" pitchFamily="34" charset="0"/>
              </a:rPr>
              <a:t>TTY</a:t>
            </a:r>
            <a:endParaRPr lang="en-US" sz="12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85269" y="1949672"/>
            <a:ext cx="625272" cy="538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3218550" y="4990284"/>
            <a:ext cx="220634" cy="189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3171048" y="4064009"/>
            <a:ext cx="220634" cy="189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81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DC74B-C17A-4060-B7D7-830DC7CC920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33350"/>
            <a:ext cx="845820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64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33350"/>
            <a:ext cx="767715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21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2857" y="152400"/>
            <a:ext cx="9318172" cy="838200"/>
          </a:xfrm>
        </p:spPr>
        <p:txBody>
          <a:bodyPr/>
          <a:lstStyle/>
          <a:p>
            <a:r>
              <a:rPr lang="en-US" sz="2800" b="1" dirty="0" smtClean="0"/>
              <a:t>SMS 9-1-1 Attempts for One Carrier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08074" y="1143000"/>
            <a:ext cx="8335926" cy="5105400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&gt; 71,000 Public </a:t>
            </a:r>
            <a:r>
              <a:rPr lang="en-US" sz="1600" dirty="0">
                <a:solidFill>
                  <a:schemeClr val="tx1"/>
                </a:solidFill>
              </a:rPr>
              <a:t>SMS </a:t>
            </a:r>
            <a:r>
              <a:rPr lang="en-US" sz="1600" dirty="0" smtClean="0">
                <a:solidFill>
                  <a:schemeClr val="tx1"/>
                </a:solidFill>
              </a:rPr>
              <a:t>9-1-1 Attempts 1/1/13 – 9/30/13 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39100" y="6276975"/>
            <a:ext cx="1104900" cy="365125"/>
          </a:xfrm>
        </p:spPr>
        <p:txBody>
          <a:bodyPr/>
          <a:lstStyle/>
          <a:p>
            <a:pPr>
              <a:defRPr/>
            </a:pPr>
            <a:fld id="{8FCDC74B-C17A-4060-B7D7-830DC7CC920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37921" y="2174333"/>
            <a:ext cx="6725865" cy="4381087"/>
          </a:xfrm>
          <a:prstGeom prst="rect">
            <a:avLst/>
          </a:prstGeom>
          <a:solidFill>
            <a:srgbClr val="FFC000">
              <a:alpha val="48000"/>
            </a:srgbClr>
          </a:solidFill>
          <a:ln w="9525">
            <a:solidFill>
              <a:schemeClr val="accent6">
                <a:lumMod val="10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6022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FCDC74B-C17A-4060-B7D7-830DC7CC920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72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18" name="Picture 17" descr="TCS logo_square_June_2006 US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8148676" y="6135872"/>
            <a:ext cx="690524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2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40960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Acronyms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3368234"/>
              </p:ext>
            </p:extLst>
          </p:nvPr>
        </p:nvGraphicFramePr>
        <p:xfrm>
          <a:off x="762000" y="1112769"/>
          <a:ext cx="3200400" cy="552949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90575"/>
                <a:gridCol w="2409825"/>
              </a:tblGrid>
              <a:tr h="322659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Acronym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Definition</a:t>
                      </a:r>
                      <a:endParaRPr lang="en-US" sz="1050" dirty="0"/>
                    </a:p>
                  </a:txBody>
                  <a:tcPr anchor="ctr"/>
                </a:tc>
              </a:tr>
              <a:tr h="32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Automatic Location Identifier </a:t>
                      </a:r>
                    </a:p>
                  </a:txBody>
                  <a:tcPr marL="9525" marR="9525" marT="9525" marB="0" anchor="ctr"/>
                </a:tc>
              </a:tr>
              <a:tr h="32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Customer Premise  Equipment</a:t>
                      </a:r>
                    </a:p>
                  </a:txBody>
                  <a:tcPr marL="9525" marR="9525" marT="9525" marB="0" anchor="ctr"/>
                </a:tc>
              </a:tr>
              <a:tr h="32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Database</a:t>
                      </a:r>
                    </a:p>
                  </a:txBody>
                  <a:tcPr marL="9525" marR="9525" marT="9525" marB="0" anchor="ctr"/>
                </a:tc>
              </a:tr>
              <a:tr h="32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ECaTS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Emergency Call Tracking System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EMInet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Emergency Media Internet Protocol Network</a:t>
                      </a:r>
                    </a:p>
                  </a:txBody>
                  <a:tcPr marL="9525" marR="9525" marT="9525" marB="0" anchor="ctr"/>
                </a:tc>
              </a:tr>
              <a:tr h="32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ESInet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Emergency Services Internet Protocol Network</a:t>
                      </a:r>
                    </a:p>
                  </a:txBody>
                  <a:tcPr marL="9525" marR="9525" marT="9525" marB="0" anchor="ctr"/>
                </a:tc>
              </a:tr>
              <a:tr h="32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ESRK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Emergency Services Routing Key </a:t>
                      </a:r>
                    </a:p>
                  </a:txBody>
                  <a:tcPr marL="9525" marR="9525" marT="9525" marB="0" anchor="ctr"/>
                </a:tc>
              </a:tr>
              <a:tr h="32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FCC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Federal Communications Commission</a:t>
                      </a:r>
                    </a:p>
                  </a:txBody>
                  <a:tcPr marL="9525" marR="9525" marT="9525" marB="0" anchor="ctr"/>
                </a:tc>
              </a:tr>
              <a:tr h="32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HTTPS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Secure Hypertext Transfer Protocol </a:t>
                      </a:r>
                    </a:p>
                  </a:txBody>
                  <a:tcPr marL="9525" marR="9525" marT="9525" marB="0" anchor="ctr"/>
                </a:tc>
              </a:tr>
              <a:tr h="32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HUNC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Horizontal Uncertainty </a:t>
                      </a:r>
                    </a:p>
                  </a:txBody>
                  <a:tcPr marL="9525" marR="9525" marT="9525" marB="0" anchor="ctr"/>
                </a:tc>
              </a:tr>
              <a:tr h="32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Internet Protocol</a:t>
                      </a:r>
                    </a:p>
                  </a:txBody>
                  <a:tcPr marL="9525" marR="9525" marT="9525" marB="0" anchor="ctr"/>
                </a:tc>
              </a:tr>
              <a:tr h="32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LAT/LON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Latitude, Longitude</a:t>
                      </a:r>
                    </a:p>
                  </a:txBody>
                  <a:tcPr marL="9525" marR="9525" marT="9525" marB="0" anchor="ctr"/>
                </a:tc>
              </a:tr>
              <a:tr h="32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LSRG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Legacy Selective Router Gateway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Mobile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Directory Number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Multi-Frequency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Management Information System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FCDC74B-C17A-4060-B7D7-830DC7CC920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aphicFrame>
        <p:nvGraphicFramePr>
          <p:cNvPr id="8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44425679"/>
              </p:ext>
            </p:extLst>
          </p:nvPr>
        </p:nvGraphicFramePr>
        <p:xfrm>
          <a:off x="4124325" y="1112769"/>
          <a:ext cx="3200400" cy="552925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90575"/>
                <a:gridCol w="2409825"/>
              </a:tblGrid>
              <a:tr h="322659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Acronym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 smtClean="0"/>
                        <a:t>Definition</a:t>
                      </a:r>
                      <a:endParaRPr lang="en-US" sz="1050" dirty="0"/>
                    </a:p>
                  </a:txBody>
                  <a:tcPr anchor="ctr"/>
                </a:tc>
              </a:tr>
              <a:tr h="32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Mobile Switching Center</a:t>
                      </a:r>
                    </a:p>
                  </a:txBody>
                  <a:tcPr marL="9525" marR="9525" marT="9525" marB="0" anchor="ctr"/>
                </a:tc>
              </a:tr>
              <a:tr h="32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MSRP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Message Session Relay Protocol </a:t>
                      </a:r>
                    </a:p>
                  </a:txBody>
                  <a:tcPr marL="9525" marR="9525" marT="9525" marB="0" anchor="ctr"/>
                </a:tc>
              </a:tr>
              <a:tr h="32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National Emergency Number Association</a:t>
                      </a:r>
                    </a:p>
                  </a:txBody>
                  <a:tcPr marL="9525" marR="9525" marT="9525" marB="0" anchor="ctr"/>
                </a:tc>
              </a:tr>
              <a:tr h="366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NG9-1-1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Next Generation 9-1-1 </a:t>
                      </a:r>
                    </a:p>
                  </a:txBody>
                  <a:tcPr marL="9525" marR="9525" marT="9525" marB="0" anchor="ctr"/>
                </a:tc>
              </a:tr>
              <a:tr h="32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Point-of-Interconnection</a:t>
                      </a:r>
                    </a:p>
                  </a:txBody>
                  <a:tcPr marL="9525" marR="9525" marT="9525" marB="0" anchor="ctr"/>
                </a:tc>
              </a:tr>
              <a:tr h="32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PSAP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Public Safety Answering Point</a:t>
                      </a:r>
                    </a:p>
                  </a:txBody>
                  <a:tcPr marL="9525" marR="9525" marT="9525" marB="0" anchor="ctr"/>
                </a:tc>
              </a:tr>
              <a:tr h="32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Session Initiation Protocol </a:t>
                      </a:r>
                    </a:p>
                  </a:txBody>
                  <a:tcPr marL="9525" marR="9525" marT="9525" marB="0" anchor="ctr"/>
                </a:tc>
              </a:tr>
              <a:tr h="32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Short Message Service</a:t>
                      </a:r>
                    </a:p>
                  </a:txBody>
                  <a:tcPr marL="9525" marR="9525" marT="9525" marB="0" anchor="ctr"/>
                </a:tc>
              </a:tr>
              <a:tr h="32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Selective Router</a:t>
                      </a:r>
                    </a:p>
                  </a:txBody>
                  <a:tcPr marL="9525" marR="9525" marT="9525" marB="0" anchor="ctr"/>
                </a:tc>
              </a:tr>
              <a:tr h="32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SSP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System Service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Provider </a:t>
                      </a:r>
                    </a:p>
                  </a:txBody>
                  <a:tcPr marL="9525" marR="9525" marT="9525" marB="0" anchor="ctr"/>
                </a:tc>
              </a:tr>
              <a:tr h="32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TCC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 Control Center</a:t>
                      </a:r>
                    </a:p>
                  </a:txBody>
                  <a:tcPr marL="9525" marR="9525" marT="9525" marB="0" anchor="ctr"/>
                </a:tc>
              </a:tr>
              <a:tr h="32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TeleCommunication Systems, Inc.</a:t>
                      </a:r>
                    </a:p>
                  </a:txBody>
                  <a:tcPr marL="9525" marR="9525" marT="9525" marB="0" anchor="ctr"/>
                </a:tc>
              </a:tr>
              <a:tr h="32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TDM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Division Multiplexing </a:t>
                      </a:r>
                    </a:p>
                  </a:txBody>
                  <a:tcPr marL="9525" marR="9525" marT="9525" marB="0" anchor="ctr"/>
                </a:tc>
              </a:tr>
              <a:tr h="32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ToIP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 over Internet Protocol</a:t>
                      </a:r>
                    </a:p>
                  </a:txBody>
                  <a:tcPr marL="9525" marR="9525" marT="9525" marB="0" anchor="ctr"/>
                </a:tc>
              </a:tr>
              <a:tr h="32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Teletype</a:t>
                      </a:r>
                    </a:p>
                  </a:txBody>
                  <a:tcPr marL="9525" marR="9525" marT="9525" marB="0" anchor="ctr"/>
                </a:tc>
              </a:tr>
              <a:tr h="32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WSP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Wireless Service Provider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80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152400"/>
            <a:ext cx="7448551" cy="838200"/>
          </a:xfrm>
        </p:spPr>
        <p:txBody>
          <a:bodyPr/>
          <a:lstStyle/>
          <a:p>
            <a:r>
              <a:rPr lang="en-US" b="1" dirty="0" smtClean="0"/>
              <a:t>SMS 9-1-1 Progress To Date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1143000"/>
            <a:ext cx="7553326" cy="5105400"/>
          </a:xfrm>
        </p:spPr>
        <p:txBody>
          <a:bodyPr/>
          <a:lstStyle/>
          <a:p>
            <a:r>
              <a:rPr lang="en-US" sz="2800" dirty="0" smtClean="0"/>
              <a:t>52 PSAPs in 16 states</a:t>
            </a:r>
          </a:p>
          <a:p>
            <a:r>
              <a:rPr lang="en-US" sz="2800" dirty="0" smtClean="0"/>
              <a:t>36 use TCS GEM9-1-1 Web Portal </a:t>
            </a:r>
          </a:p>
          <a:p>
            <a:r>
              <a:rPr lang="en-US" sz="2800" dirty="0" smtClean="0"/>
              <a:t>6 use TTY</a:t>
            </a:r>
          </a:p>
          <a:p>
            <a:r>
              <a:rPr lang="en-US" sz="2800" dirty="0" smtClean="0"/>
              <a:t>10 Steering to </a:t>
            </a:r>
            <a:r>
              <a:rPr lang="en-US" sz="2800" dirty="0" err="1" smtClean="0"/>
              <a:t>Intrado</a:t>
            </a:r>
            <a:endParaRPr lang="en-US" sz="2800" dirty="0" smtClean="0"/>
          </a:p>
          <a:p>
            <a:r>
              <a:rPr lang="en-US" sz="2800" dirty="0" smtClean="0"/>
              <a:t>28 Public Announcements</a:t>
            </a:r>
          </a:p>
          <a:p>
            <a:r>
              <a:rPr lang="en-US" sz="2800" dirty="0" smtClean="0"/>
              <a:t>More Announcements Soon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20 </a:t>
            </a:r>
            <a:r>
              <a:rPr lang="en-US" sz="2800" dirty="0">
                <a:solidFill>
                  <a:srgbClr val="000000"/>
                </a:solidFill>
              </a:rPr>
              <a:t>PSAPs in Process of Being </a:t>
            </a:r>
            <a:r>
              <a:rPr lang="en-US" sz="2800" dirty="0" smtClean="0">
                <a:solidFill>
                  <a:srgbClr val="000000"/>
                </a:solidFill>
              </a:rPr>
              <a:t>Deployed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More </a:t>
            </a:r>
            <a:r>
              <a:rPr lang="en-US" sz="2800" dirty="0">
                <a:solidFill>
                  <a:srgbClr val="000000"/>
                </a:solidFill>
              </a:rPr>
              <a:t>Than 150 PSAPs in </a:t>
            </a:r>
            <a:r>
              <a:rPr lang="en-US" sz="2800" dirty="0" smtClean="0">
                <a:solidFill>
                  <a:srgbClr val="000000"/>
                </a:solidFill>
              </a:rPr>
              <a:t>Queue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T-Mobile FOA Later This Month!</a:t>
            </a:r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FCDC74B-C17A-4060-B7D7-830DC7CC920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94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Deployment Options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1552352"/>
            <a:ext cx="6940475" cy="4696047"/>
          </a:xfrm>
        </p:spPr>
        <p:txBody>
          <a:bodyPr/>
          <a:lstStyle/>
          <a:p>
            <a:r>
              <a:rPr lang="en-US" dirty="0" smtClean="0"/>
              <a:t>GEM 9-1-1™ Web Interface</a:t>
            </a:r>
          </a:p>
          <a:p>
            <a:endParaRPr lang="en-US" dirty="0" smtClean="0"/>
          </a:p>
          <a:p>
            <a:r>
              <a:rPr lang="en-US" dirty="0" smtClean="0"/>
              <a:t>TTY</a:t>
            </a:r>
          </a:p>
          <a:p>
            <a:endParaRPr lang="en-US" dirty="0" smtClean="0"/>
          </a:p>
          <a:p>
            <a:r>
              <a:rPr lang="en-US" dirty="0" smtClean="0"/>
              <a:t>Direct IP – i3 Interface (MSRP)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FCDC74B-C17A-4060-B7D7-830DC7CC920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48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Anything Unexpected?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PSAPs need to have 24X7 control of their Internet access.</a:t>
            </a:r>
          </a:p>
          <a:p>
            <a:endParaRPr lang="en-US" dirty="0" smtClean="0"/>
          </a:p>
          <a:p>
            <a:r>
              <a:rPr lang="en-US" dirty="0" smtClean="0"/>
              <a:t>Web interface training is easier and faster than expected.</a:t>
            </a:r>
          </a:p>
          <a:p>
            <a:endParaRPr lang="en-US" dirty="0" smtClean="0"/>
          </a:p>
          <a:p>
            <a:r>
              <a:rPr lang="en-US" dirty="0" smtClean="0"/>
              <a:t>Location will vary among carriers.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FCDC74B-C17A-4060-B7D7-830DC7CC920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5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How’s it going?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1" y="1143000"/>
            <a:ext cx="8636000" cy="5105400"/>
          </a:xfrm>
        </p:spPr>
        <p:txBody>
          <a:bodyPr/>
          <a:lstStyle/>
          <a:p>
            <a:pPr lvl="1"/>
            <a:r>
              <a:rPr lang="en-US" sz="2800" dirty="0" smtClean="0"/>
              <a:t>Like </a:t>
            </a:r>
            <a:r>
              <a:rPr lang="en-US" sz="2800" dirty="0"/>
              <a:t>wireless 9-1-1, SMS 9-1-1 is being deployed in a variety of ways:</a:t>
            </a:r>
          </a:p>
          <a:p>
            <a:pPr lvl="2"/>
            <a:r>
              <a:rPr lang="en-US" dirty="0"/>
              <a:t>State level, County level, PSAP level</a:t>
            </a:r>
          </a:p>
          <a:p>
            <a:pPr lvl="1"/>
            <a:r>
              <a:rPr lang="en-US" sz="2800" dirty="0"/>
              <a:t>States are </a:t>
            </a:r>
            <a:r>
              <a:rPr lang="en-US" sz="2800" dirty="0" smtClean="0"/>
              <a:t>beginning </a:t>
            </a:r>
            <a:r>
              <a:rPr lang="en-US" sz="2800" dirty="0"/>
              <a:t>to s</a:t>
            </a:r>
            <a:r>
              <a:rPr lang="en-US" sz="2800" dirty="0" smtClean="0"/>
              <a:t>ee </a:t>
            </a:r>
            <a:r>
              <a:rPr lang="en-US" sz="2800" dirty="0"/>
              <a:t>the </a:t>
            </a:r>
            <a:r>
              <a:rPr lang="en-US" sz="2800" dirty="0" smtClean="0"/>
              <a:t>need </a:t>
            </a:r>
            <a:r>
              <a:rPr lang="en-US" sz="2800" dirty="0"/>
              <a:t>to </a:t>
            </a:r>
            <a:r>
              <a:rPr lang="en-US" sz="2800" dirty="0" smtClean="0"/>
              <a:t>avoid </a:t>
            </a:r>
            <a:r>
              <a:rPr lang="en-US" sz="2800" dirty="0"/>
              <a:t>f</a:t>
            </a:r>
            <a:r>
              <a:rPr lang="en-US" sz="2800" dirty="0" smtClean="0"/>
              <a:t>ragmentation </a:t>
            </a:r>
            <a:endParaRPr lang="en-US" sz="2800" dirty="0"/>
          </a:p>
          <a:p>
            <a:pPr lvl="2"/>
            <a:r>
              <a:rPr lang="en-US" dirty="0"/>
              <a:t>California</a:t>
            </a:r>
          </a:p>
          <a:p>
            <a:pPr lvl="2"/>
            <a:r>
              <a:rPr lang="en-US" dirty="0"/>
              <a:t>Florida</a:t>
            </a:r>
          </a:p>
          <a:p>
            <a:pPr lvl="2"/>
            <a:r>
              <a:rPr lang="en-US" dirty="0"/>
              <a:t>New Jersey</a:t>
            </a:r>
          </a:p>
          <a:p>
            <a:pPr lvl="2"/>
            <a:r>
              <a:rPr lang="en-US" dirty="0" smtClean="0"/>
              <a:t>Maryland</a:t>
            </a:r>
          </a:p>
          <a:p>
            <a:pPr lvl="1"/>
            <a:r>
              <a:rPr lang="en-US" sz="2800" dirty="0"/>
              <a:t>Will texts from all carriers look the same?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FCDC74B-C17A-4060-B7D7-830DC7CC920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34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3829" y="152400"/>
            <a:ext cx="8642531" cy="838200"/>
          </a:xfrm>
        </p:spPr>
        <p:txBody>
          <a:bodyPr/>
          <a:lstStyle/>
          <a:p>
            <a:r>
              <a:rPr lang="en-US" b="1" dirty="0" smtClean="0"/>
              <a:t>The Argument for Statewide Deployment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DC74B-C17A-4060-B7D7-830DC7CC920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05840"/>
            <a:ext cx="8686800" cy="505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rickycadden.com/wp-content/uploads/2011/11/verizon-wireless-log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209" y="2056618"/>
            <a:ext cx="793045" cy="4025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" name="Picture 4" descr="http://rickycadden.com/wp-content/uploads/2011/11/verizon-wireless-log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6135" y="2257880"/>
            <a:ext cx="793045" cy="4025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" name="Picture 4" descr="http://rickycadden.com/wp-content/uploads/2011/11/verizon-wireless-log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29929" y="4434058"/>
            <a:ext cx="793045" cy="4025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" name="Picture 4" descr="http://rickycadden.com/wp-content/uploads/2011/11/verizon-wireless-log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49329" y="3059315"/>
            <a:ext cx="793045" cy="4025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" name="Picture 4" descr="http://rickycadden.com/wp-content/uploads/2011/11/verizon-wireless-log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23449" y="1325098"/>
            <a:ext cx="793045" cy="4025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5" name="Picture 4" descr="http://rickycadden.com/wp-content/uploads/2011/11/verizon-wireless-log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4369" y="2257880"/>
            <a:ext cx="793045" cy="4025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" name="Picture 4" descr="http://thedroidguy.com/wp-content/uploads/2011/05/ATT-Logo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2684" y="1718353"/>
            <a:ext cx="744320" cy="4298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Picture 4" descr="http://thedroidguy.com/wp-content/uploads/2011/05/ATT-Logo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4369" y="5072703"/>
            <a:ext cx="744320" cy="4298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" name="Picture 4" descr="http://thedroidguy.com/wp-content/uploads/2011/05/ATT-Logo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35164" y="4434058"/>
            <a:ext cx="744320" cy="4298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" name="Picture 4" descr="http://thedroidguy.com/wp-content/uploads/2011/05/ATT-Logo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8654" y="3032021"/>
            <a:ext cx="744320" cy="4298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" name="Picture 8" descr="http://phandroid.com/wp-content/uploads/2012/12/t-mobile-logo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3090" y="1795313"/>
            <a:ext cx="793045" cy="2613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" name="Picture 8" descr="http://phandroid.com/wp-content/uploads/2012/12/t-mobile-logo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2131" y="1596970"/>
            <a:ext cx="793045" cy="2613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" name="Picture 8" descr="http://phandroid.com/wp-content/uploads/2012/12/t-mobile-logo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52806" y="1858275"/>
            <a:ext cx="793045" cy="2613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" name="Picture 8" descr="http://phandroid.com/wp-content/uploads/2012/12/t-mobile-logo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16494" y="4001862"/>
            <a:ext cx="793045" cy="2613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" name="Picture 6" descr="http://blogs-images.forbes.com/ericsavitz/files/2012/09/sprint-logo2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6648" y="3264558"/>
            <a:ext cx="793045" cy="394563"/>
          </a:xfrm>
          <a:prstGeom prst="rect">
            <a:avLst/>
          </a:prstGeom>
          <a:noFill/>
          <a:ln w="9525">
            <a:solidFill>
              <a:schemeClr val="accent6">
                <a:lumMod val="10000"/>
              </a:schemeClr>
            </a:solidFill>
            <a:miter lim="800000"/>
            <a:headEnd/>
            <a:tailEnd/>
          </a:ln>
        </p:spPr>
      </p:pic>
      <p:pic>
        <p:nvPicPr>
          <p:cNvPr id="25" name="Picture 6" descr="http://blogs-images.forbes.com/ericsavitz/files/2012/09/sprint-logo2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3079" y="5090330"/>
            <a:ext cx="793045" cy="394563"/>
          </a:xfrm>
          <a:prstGeom prst="rect">
            <a:avLst/>
          </a:prstGeom>
          <a:noFill/>
          <a:ln w="9525">
            <a:solidFill>
              <a:schemeClr val="accent6">
                <a:lumMod val="10000"/>
              </a:schemeClr>
            </a:solidFill>
            <a:miter lim="800000"/>
            <a:headEnd/>
            <a:tailEnd/>
          </a:ln>
        </p:spPr>
      </p:pic>
      <p:pic>
        <p:nvPicPr>
          <p:cNvPr id="26" name="Picture 6" descr="http://blogs-images.forbes.com/ericsavitz/files/2012/09/sprint-logo2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54291" y="3675911"/>
            <a:ext cx="793045" cy="394563"/>
          </a:xfrm>
          <a:prstGeom prst="rect">
            <a:avLst/>
          </a:prstGeom>
          <a:noFill/>
          <a:ln w="9525">
            <a:solidFill>
              <a:schemeClr val="accent6">
                <a:lumMod val="10000"/>
              </a:schemeClr>
            </a:solidFill>
            <a:miter lim="800000"/>
            <a:headEnd/>
            <a:tailEnd/>
          </a:ln>
        </p:spPr>
      </p:pic>
      <p:pic>
        <p:nvPicPr>
          <p:cNvPr id="27" name="Picture 8" descr="http://phandroid.com/wp-content/uploads/2012/12/t-mobile-logo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4519" y="1395707"/>
            <a:ext cx="793045" cy="2613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17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727" y="152400"/>
            <a:ext cx="8767273" cy="838200"/>
          </a:xfrm>
        </p:spPr>
        <p:txBody>
          <a:bodyPr/>
          <a:lstStyle/>
          <a:p>
            <a:r>
              <a:rPr lang="en-US" b="1" dirty="0" smtClean="0"/>
              <a:t>The Argument for Statewide Deployment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DC74B-C17A-4060-B7D7-830DC7CC920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76727" y="6354866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6286500"/>
            <a:ext cx="2218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Verizon Wireless Only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20244" y="6284500"/>
            <a:ext cx="2056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Wireless Carriers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49411" y="6298250"/>
            <a:ext cx="25572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 Subset of All Carriers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50951" y="6381024"/>
            <a:ext cx="228600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5791200" y="6354866"/>
            <a:ext cx="293762" cy="254758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05840"/>
            <a:ext cx="8686800" cy="505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985757" y="211615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334142" y="223045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18617" y="431071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199444" y="200185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32917" y="1534704"/>
            <a:ext cx="228600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00600" y="2459050"/>
            <a:ext cx="228600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793311" y="4535262"/>
            <a:ext cx="228600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76641" y="3150144"/>
            <a:ext cx="228600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970844" y="2687650"/>
            <a:ext cx="228600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428044" y="5272826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7362882" y="4425010"/>
            <a:ext cx="293762" cy="254758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8122920" y="5109590"/>
            <a:ext cx="293762" cy="254758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7281163" y="3009686"/>
            <a:ext cx="293762" cy="254758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6791382" y="3733586"/>
            <a:ext cx="293762" cy="254758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>
            <a:off x="6497620" y="1874471"/>
            <a:ext cx="293762" cy="254758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5577840" y="4483869"/>
            <a:ext cx="293762" cy="254758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>
            <a:off x="5760720" y="3820490"/>
            <a:ext cx="293762" cy="254758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>
            <a:off x="3825240" y="1763304"/>
            <a:ext cx="293762" cy="254758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>
            <a:off x="2346960" y="1594478"/>
            <a:ext cx="293762" cy="254758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709481" y="1607557"/>
            <a:ext cx="228600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856362" y="3150144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1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382000" cy="838200"/>
          </a:xfrm>
        </p:spPr>
        <p:txBody>
          <a:bodyPr/>
          <a:lstStyle/>
          <a:p>
            <a:r>
              <a:rPr lang="en-US" b="1" dirty="0"/>
              <a:t>A Controlled SMS 9-1-1 Deployment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DC74B-C17A-4060-B7D7-830DC7CC920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05840"/>
            <a:ext cx="8686800" cy="505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81529" y="6125476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Wireless Carriers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73371" y="6195842"/>
            <a:ext cx="228600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05726" y="1828800"/>
            <a:ext cx="228600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90420" y="1605643"/>
            <a:ext cx="228600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37619" y="3831771"/>
            <a:ext cx="228600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968807" y="2706915"/>
            <a:ext cx="228600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95869" y="3290751"/>
            <a:ext cx="228600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38669" y="3152503"/>
            <a:ext cx="228600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24469" y="4381500"/>
            <a:ext cx="228600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092738" y="4060371"/>
            <a:ext cx="228600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05269" y="4241800"/>
            <a:ext cx="228600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67269" y="4457700"/>
            <a:ext cx="228600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321338" y="4572000"/>
            <a:ext cx="228600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438012" y="5261429"/>
            <a:ext cx="228600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345154" y="4572000"/>
            <a:ext cx="228600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116981" y="1981200"/>
            <a:ext cx="228600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901081" y="3020060"/>
            <a:ext cx="228600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421781" y="2536371"/>
            <a:ext cx="228600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667269" y="1594757"/>
            <a:ext cx="228600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124469" y="1583871"/>
            <a:ext cx="228600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609019" y="2610757"/>
            <a:ext cx="228600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083107" y="1993900"/>
            <a:ext cx="228600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321338" y="3053443"/>
            <a:ext cx="228600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895866" y="1816100"/>
            <a:ext cx="228600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317440" y="2247900"/>
            <a:ext cx="228600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0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F_GlobalRead">
  <a:themeElements>
    <a:clrScheme name="Cool Blue">
      <a:dk1>
        <a:srgbClr val="003F72"/>
      </a:dk1>
      <a:lt1>
        <a:srgbClr val="FFFFFF"/>
      </a:lt1>
      <a:dk2>
        <a:srgbClr val="003F72"/>
      </a:dk2>
      <a:lt2>
        <a:srgbClr val="FFFFFF"/>
      </a:lt2>
      <a:accent1>
        <a:srgbClr val="0065BD"/>
      </a:accent1>
      <a:accent2>
        <a:srgbClr val="00BCE4"/>
      </a:accent2>
      <a:accent3>
        <a:srgbClr val="8FCAE7"/>
      </a:accent3>
      <a:accent4>
        <a:srgbClr val="FECB00"/>
      </a:accent4>
      <a:accent5>
        <a:srgbClr val="6C6F70"/>
      </a:accent5>
      <a:accent6>
        <a:srgbClr val="CECFCB"/>
      </a:accent6>
      <a:hlink>
        <a:srgbClr val="00BCE4"/>
      </a:hlink>
      <a:folHlink>
        <a:srgbClr val="FFFFFF"/>
      </a:folHlink>
    </a:clrScheme>
    <a:fontScheme name="Custom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68A208016ADE48B17FE1A126246822" ma:contentTypeVersion="2" ma:contentTypeDescription="Create a new document." ma:contentTypeScope="" ma:versionID="d38e6fb41273aa85b73ad226c65d61e7">
  <xsd:schema xmlns:xsd="http://www.w3.org/2001/XMLSchema" xmlns:xs="http://www.w3.org/2001/XMLSchema" xmlns:p="http://schemas.microsoft.com/office/2006/metadata/properties" xmlns:ns2="8cdd0720-0336-4c1d-8f7c-5919d30041ee" targetNamespace="http://schemas.microsoft.com/office/2006/metadata/properties" ma:root="true" ma:fieldsID="463fece84076b9d361d00130c1ef2c3e" ns2:_="">
    <xsd:import namespace="8cdd0720-0336-4c1d-8f7c-5919d30041ee"/>
    <xsd:element name="properties">
      <xsd:complexType>
        <xsd:sequence>
          <xsd:element name="documentManagement">
            <xsd:complexType>
              <xsd:all>
                <xsd:element ref="ns2:Section_x0020_Lead" minOccurs="0"/>
                <xsd:element ref="ns2:Engagement_x0020_Reques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dd0720-0336-4c1d-8f7c-5919d30041ee" elementFormDefault="qualified">
    <xsd:import namespace="http://schemas.microsoft.com/office/2006/documentManagement/types"/>
    <xsd:import namespace="http://schemas.microsoft.com/office/infopath/2007/PartnerControls"/>
    <xsd:element name="Section_x0020_Lead" ma:index="8" nillable="true" ma:displayName="Section Lead" ma:internalName="Section_x0020_Lead">
      <xsd:simpleType>
        <xsd:restriction base="dms:Text">
          <xsd:maxLength value="255"/>
        </xsd:restriction>
      </xsd:simpleType>
    </xsd:element>
    <xsd:element name="Engagement_x0020_Request" ma:index="9" nillable="true" ma:displayName="Engagement Request" ma:list="{12a50dfc-0505-417a-b14a-7bd61d2d043c}" ma:internalName="Engagement_x0020_Request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ction_x0020_Lead xmlns="8cdd0720-0336-4c1d-8f7c-5919d30041ee" xsi:nil="true"/>
    <Engagement_x0020_Request xmlns="8cdd0720-0336-4c1d-8f7c-5919d30041ee">1157</Engagement_x0020_Request>
  </documentManagement>
</p:properties>
</file>

<file path=customXml/itemProps1.xml><?xml version="1.0" encoding="utf-8"?>
<ds:datastoreItem xmlns:ds="http://schemas.openxmlformats.org/officeDocument/2006/customXml" ds:itemID="{707BEECB-49BC-4FCC-B2B3-1BDD463DEC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0A21E4-3B06-476F-86A9-6E9264FB36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dd0720-0336-4c1d-8f7c-5919d30041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6910E44-A8ED-453A-8B2D-57D87C43F266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18F88B37-890D-4169-B245-A95C7DFE6BE2}">
  <ds:schemaRefs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8cdd0720-0336-4c1d-8f7c-5919d30041ee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6106</TotalTime>
  <Words>1029</Words>
  <Application>Microsoft Office PowerPoint</Application>
  <PresentationFormat>On-screen Show (4:3)</PresentationFormat>
  <Paragraphs>285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Custom Design</vt:lpstr>
      <vt:lpstr>AF_GlobalRead</vt:lpstr>
      <vt:lpstr>1_Custom Design</vt:lpstr>
      <vt:lpstr>SMS 9-1-1 New Jersey NENA Fall Meeting</vt:lpstr>
      <vt:lpstr>SMS 9-1-1 Attempts for One Carrier</vt:lpstr>
      <vt:lpstr>SMS 9-1-1 Progress To Date</vt:lpstr>
      <vt:lpstr>Deployment Options </vt:lpstr>
      <vt:lpstr>Anything Unexpected?</vt:lpstr>
      <vt:lpstr>How’s it going?</vt:lpstr>
      <vt:lpstr>The Argument for Statewide Deployment</vt:lpstr>
      <vt:lpstr>The Argument for Statewide Deployment</vt:lpstr>
      <vt:lpstr>A Controlled SMS 9-1-1 Deployment</vt:lpstr>
      <vt:lpstr>Benefits</vt:lpstr>
      <vt:lpstr>TCS GEM911 User Interface</vt:lpstr>
      <vt:lpstr>Smart911: Integrated Subscriber Info</vt:lpstr>
      <vt:lpstr>GEM911 versus TTY</vt:lpstr>
      <vt:lpstr>SMS 9-1-1 PSAP Deployment Process</vt:lpstr>
      <vt:lpstr>Current TCC Deployment Architecture</vt:lpstr>
      <vt:lpstr>Multiple Service Provider Challenge</vt:lpstr>
      <vt:lpstr>EMedia Architecture –  Interconnectivity  Solution</vt:lpstr>
      <vt:lpstr>PowerPoint Presentation</vt:lpstr>
      <vt:lpstr>PowerPoint Presentation</vt:lpstr>
      <vt:lpstr>Questions?</vt:lpstr>
      <vt:lpstr>Thank you!</vt:lpstr>
      <vt:lpstr>Acronyms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EMInet for the State of California</dc:title>
  <dc:creator>pscroggins</dc:creator>
  <cp:lastModifiedBy>Bob Gojanovich</cp:lastModifiedBy>
  <cp:revision>475</cp:revision>
  <cp:lastPrinted>2013-05-21T19:21:51Z</cp:lastPrinted>
  <dcterms:created xsi:type="dcterms:W3CDTF">2012-10-19T16:32:02Z</dcterms:created>
  <dcterms:modified xsi:type="dcterms:W3CDTF">2013-11-22T15:17:44Z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TC103367929990</vt:lpwstr>
  </property>
  <property fmtid="{D5CDD505-2E9C-101B-9397-08002B2CF9AE}" pid="3" name="ContentTypeId">
    <vt:lpwstr>0x010100B268A208016ADE48B17FE1A126246822</vt:lpwstr>
  </property>
</Properties>
</file>